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5" r:id="rId2"/>
    <p:sldId id="318" r:id="rId3"/>
    <p:sldId id="320" r:id="rId4"/>
    <p:sldId id="304" r:id="rId5"/>
    <p:sldId id="306" r:id="rId6"/>
    <p:sldId id="312" r:id="rId7"/>
    <p:sldId id="313" r:id="rId8"/>
    <p:sldId id="314" r:id="rId9"/>
    <p:sldId id="315" r:id="rId10"/>
    <p:sldId id="316" r:id="rId11"/>
    <p:sldId id="263" r:id="rId12"/>
    <p:sldId id="264" r:id="rId13"/>
    <p:sldId id="265" r:id="rId14"/>
    <p:sldId id="266" r:id="rId15"/>
    <p:sldId id="267" r:id="rId16"/>
    <p:sldId id="268" r:id="rId17"/>
    <p:sldId id="311" r:id="rId18"/>
    <p:sldId id="269" r:id="rId19"/>
    <p:sldId id="294" r:id="rId20"/>
    <p:sldId id="295" r:id="rId21"/>
    <p:sldId id="271" r:id="rId22"/>
    <p:sldId id="273" r:id="rId23"/>
    <p:sldId id="272" r:id="rId24"/>
    <p:sldId id="309" r:id="rId25"/>
    <p:sldId id="277" r:id="rId26"/>
    <p:sldId id="275" r:id="rId27"/>
    <p:sldId id="274" r:id="rId28"/>
    <p:sldId id="260" r:id="rId29"/>
    <p:sldId id="280" r:id="rId30"/>
    <p:sldId id="283" r:id="rId31"/>
    <p:sldId id="284" r:id="rId32"/>
    <p:sldId id="302" r:id="rId33"/>
    <p:sldId id="286" r:id="rId34"/>
    <p:sldId id="299" r:id="rId35"/>
    <p:sldId id="300" r:id="rId36"/>
    <p:sldId id="285" r:id="rId37"/>
    <p:sldId id="290" r:id="rId38"/>
    <p:sldId id="293" r:id="rId39"/>
    <p:sldId id="298" r:id="rId40"/>
    <p:sldId id="289" r:id="rId41"/>
    <p:sldId id="317" r:id="rId4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3635" autoAdjust="0"/>
  </p:normalViewPr>
  <p:slideViewPr>
    <p:cSldViewPr snapToGrid="0">
      <p:cViewPr varScale="1">
        <p:scale>
          <a:sx n="48" d="100"/>
          <a:sy n="48" d="100"/>
        </p:scale>
        <p:origin x="3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9F558E-8D2B-4D03-8CD1-AB41A27D4824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E65D2A-2468-4218-B11B-328314656F88}">
      <dgm:prSet phldrT="[Texto]"/>
      <dgm:spPr/>
      <dgm:t>
        <a:bodyPr/>
        <a:lstStyle/>
        <a:p>
          <a:r>
            <a:rPr lang="es-ES" dirty="0" smtClean="0"/>
            <a:t>1</a:t>
          </a:r>
          <a:endParaRPr lang="es-ES" dirty="0"/>
        </a:p>
      </dgm:t>
    </dgm:pt>
    <dgm:pt modelId="{772E11AB-E2B8-4CC6-9E9E-11636428A2C4}" type="parTrans" cxnId="{1D91570A-B792-46ED-89C0-E9E9ACD8A191}">
      <dgm:prSet/>
      <dgm:spPr/>
      <dgm:t>
        <a:bodyPr/>
        <a:lstStyle/>
        <a:p>
          <a:endParaRPr lang="es-ES"/>
        </a:p>
      </dgm:t>
    </dgm:pt>
    <dgm:pt modelId="{B72CF9BB-92D8-4DD9-A2B5-050311A4A9CB}" type="sibTrans" cxnId="{1D91570A-B792-46ED-89C0-E9E9ACD8A191}">
      <dgm:prSet/>
      <dgm:spPr/>
      <dgm:t>
        <a:bodyPr/>
        <a:lstStyle/>
        <a:p>
          <a:endParaRPr lang="es-ES"/>
        </a:p>
      </dgm:t>
    </dgm:pt>
    <dgm:pt modelId="{940F686D-40B3-43AC-92C1-899969555989}">
      <dgm:prSet phldrT="[Texto]" custT="1"/>
      <dgm:spPr/>
      <dgm:t>
        <a:bodyPr/>
        <a:lstStyle/>
        <a:p>
          <a:r>
            <a:rPr lang="en-US" sz="2000" dirty="0" smtClean="0"/>
            <a:t>study of errors  </a:t>
          </a:r>
          <a:endParaRPr lang="es-ES" sz="2000" dirty="0"/>
        </a:p>
      </dgm:t>
    </dgm:pt>
    <dgm:pt modelId="{C5FAB143-2476-44B5-8E3D-F28727D5546C}" type="parTrans" cxnId="{04169B11-61A4-4112-8DFD-40B0C50D1712}">
      <dgm:prSet/>
      <dgm:spPr/>
      <dgm:t>
        <a:bodyPr/>
        <a:lstStyle/>
        <a:p>
          <a:endParaRPr lang="es-ES"/>
        </a:p>
      </dgm:t>
    </dgm:pt>
    <dgm:pt modelId="{9F30B19C-BA75-4B2D-B734-FC58E7639A42}" type="sibTrans" cxnId="{04169B11-61A4-4112-8DFD-40B0C50D1712}">
      <dgm:prSet/>
      <dgm:spPr/>
      <dgm:t>
        <a:bodyPr/>
        <a:lstStyle/>
        <a:p>
          <a:endParaRPr lang="es-ES"/>
        </a:p>
      </dgm:t>
    </dgm:pt>
    <dgm:pt modelId="{E9DD60F1-268A-40BF-8BE1-72D488893030}">
      <dgm:prSet phldrT="[Texto]" custT="1"/>
      <dgm:spPr/>
      <dgm:t>
        <a:bodyPr/>
        <a:lstStyle/>
        <a:p>
          <a:r>
            <a:rPr lang="es-ES" sz="2000" dirty="0" smtClean="0"/>
            <a:t>2018-2020</a:t>
          </a:r>
          <a:endParaRPr lang="es-ES" sz="2000" dirty="0"/>
        </a:p>
      </dgm:t>
    </dgm:pt>
    <dgm:pt modelId="{8DC3249F-CE5D-4F18-805E-8A910B2E2E88}" type="parTrans" cxnId="{549005C5-6DF8-4F9E-98FF-91D9954FED52}">
      <dgm:prSet/>
      <dgm:spPr/>
      <dgm:t>
        <a:bodyPr/>
        <a:lstStyle/>
        <a:p>
          <a:endParaRPr lang="es-ES"/>
        </a:p>
      </dgm:t>
    </dgm:pt>
    <dgm:pt modelId="{DB37DCB6-AEE7-4020-B681-513F67A5607F}" type="sibTrans" cxnId="{549005C5-6DF8-4F9E-98FF-91D9954FED52}">
      <dgm:prSet/>
      <dgm:spPr/>
      <dgm:t>
        <a:bodyPr/>
        <a:lstStyle/>
        <a:p>
          <a:endParaRPr lang="es-ES"/>
        </a:p>
      </dgm:t>
    </dgm:pt>
    <dgm:pt modelId="{9664132A-B997-4FC3-B30F-75BD7487D72E}">
      <dgm:prSet phldrT="[Texto]"/>
      <dgm:spPr/>
      <dgm:t>
        <a:bodyPr/>
        <a:lstStyle/>
        <a:p>
          <a:r>
            <a:rPr lang="es-ES" dirty="0" smtClean="0"/>
            <a:t>2</a:t>
          </a:r>
          <a:endParaRPr lang="es-ES" dirty="0"/>
        </a:p>
      </dgm:t>
    </dgm:pt>
    <dgm:pt modelId="{C323FD77-3CFA-474B-A0B5-FD59362DF325}" type="parTrans" cxnId="{7B8B293B-6F7F-4B23-A88B-843F6B537B41}">
      <dgm:prSet/>
      <dgm:spPr/>
      <dgm:t>
        <a:bodyPr/>
        <a:lstStyle/>
        <a:p>
          <a:endParaRPr lang="es-ES"/>
        </a:p>
      </dgm:t>
    </dgm:pt>
    <dgm:pt modelId="{4A1B4CF1-3137-4AA2-9578-CE5ACA4C6DC2}" type="sibTrans" cxnId="{7B8B293B-6F7F-4B23-A88B-843F6B537B41}">
      <dgm:prSet/>
      <dgm:spPr/>
      <dgm:t>
        <a:bodyPr/>
        <a:lstStyle/>
        <a:p>
          <a:endParaRPr lang="es-ES"/>
        </a:p>
      </dgm:t>
    </dgm:pt>
    <dgm:pt modelId="{8352562B-A254-4E7E-A830-74C6E5958D21}">
      <dgm:prSet phldrT="[Texto]" custT="1"/>
      <dgm:spPr/>
      <dgm:t>
        <a:bodyPr/>
        <a:lstStyle/>
        <a:p>
          <a:r>
            <a:rPr lang="en-US" sz="2000" dirty="0" smtClean="0"/>
            <a:t>Decisions for correction</a:t>
          </a:r>
          <a:endParaRPr lang="es-ES" sz="2000" dirty="0"/>
        </a:p>
      </dgm:t>
    </dgm:pt>
    <dgm:pt modelId="{689ADA70-B80F-4D0A-BE41-0F093034D2AD}" type="parTrans" cxnId="{BE3AEB19-004A-4EEA-8580-B97CAB7B748C}">
      <dgm:prSet/>
      <dgm:spPr/>
      <dgm:t>
        <a:bodyPr/>
        <a:lstStyle/>
        <a:p>
          <a:endParaRPr lang="es-ES"/>
        </a:p>
      </dgm:t>
    </dgm:pt>
    <dgm:pt modelId="{9734D637-BA6E-4297-8F9E-712463CCC68B}" type="sibTrans" cxnId="{BE3AEB19-004A-4EEA-8580-B97CAB7B748C}">
      <dgm:prSet/>
      <dgm:spPr/>
      <dgm:t>
        <a:bodyPr/>
        <a:lstStyle/>
        <a:p>
          <a:endParaRPr lang="es-ES"/>
        </a:p>
      </dgm:t>
    </dgm:pt>
    <dgm:pt modelId="{FC42C4D8-C343-4D7F-AC40-06E37524F920}">
      <dgm:prSet phldrT="[Texto]" custT="1"/>
      <dgm:spPr/>
      <dgm:t>
        <a:bodyPr/>
        <a:lstStyle/>
        <a:p>
          <a:r>
            <a:rPr lang="es-ES" sz="2000" dirty="0" smtClean="0"/>
            <a:t> </a:t>
          </a:r>
          <a:r>
            <a:rPr lang="es-ES" sz="2000" dirty="0" err="1" smtClean="0"/>
            <a:t>Wich</a:t>
          </a:r>
          <a:r>
            <a:rPr lang="es-ES" sz="2000" dirty="0" smtClean="0"/>
            <a:t> </a:t>
          </a:r>
          <a:r>
            <a:rPr lang="es-ES" sz="2000" dirty="0" err="1" smtClean="0"/>
            <a:t>zones</a:t>
          </a:r>
          <a:r>
            <a:rPr lang="es-ES" sz="2000" dirty="0" smtClean="0"/>
            <a:t> </a:t>
          </a:r>
          <a:r>
            <a:rPr lang="es-ES" sz="2000" dirty="0" err="1" smtClean="0"/>
            <a:t>automaticaly</a:t>
          </a:r>
          <a:r>
            <a:rPr lang="es-ES" sz="2000" dirty="0" smtClean="0"/>
            <a:t>, </a:t>
          </a:r>
          <a:r>
            <a:rPr lang="es-ES" sz="2000" dirty="0" err="1" smtClean="0"/>
            <a:t>wich</a:t>
          </a:r>
          <a:r>
            <a:rPr lang="es-ES" sz="2000" dirty="0" smtClean="0"/>
            <a:t> </a:t>
          </a:r>
          <a:r>
            <a:rPr lang="es-ES" sz="2000" dirty="0" err="1" smtClean="0"/>
            <a:t>with</a:t>
          </a:r>
          <a:r>
            <a:rPr lang="es-ES" sz="2000" dirty="0" smtClean="0"/>
            <a:t> </a:t>
          </a:r>
          <a:r>
            <a:rPr lang="es-ES" sz="2000" dirty="0" err="1" smtClean="0"/>
            <a:t>deeper</a:t>
          </a:r>
          <a:r>
            <a:rPr lang="es-ES" sz="2000" dirty="0" smtClean="0"/>
            <a:t> </a:t>
          </a:r>
          <a:r>
            <a:rPr lang="es-ES" sz="2000" dirty="0" err="1" smtClean="0"/>
            <a:t>study</a:t>
          </a:r>
          <a:r>
            <a:rPr lang="es-ES" sz="2000" dirty="0" smtClean="0"/>
            <a:t> </a:t>
          </a:r>
          <a:r>
            <a:rPr lang="es-ES" sz="2000" dirty="0" smtClean="0"/>
            <a:t>and </a:t>
          </a:r>
          <a:r>
            <a:rPr lang="es-ES" sz="2000" dirty="0" err="1" smtClean="0"/>
            <a:t>fields</a:t>
          </a:r>
          <a:r>
            <a:rPr lang="es-ES" sz="2000" dirty="0" smtClean="0"/>
            <a:t> </a:t>
          </a:r>
          <a:r>
            <a:rPr lang="es-ES" sz="2000" dirty="0" err="1" smtClean="0"/>
            <a:t>work</a:t>
          </a:r>
          <a:endParaRPr lang="es-ES" sz="2000" dirty="0"/>
        </a:p>
      </dgm:t>
    </dgm:pt>
    <dgm:pt modelId="{AF9751B2-9C9A-4B7B-8B5A-439A13B15F39}" type="parTrans" cxnId="{0F1F9DFC-8AC1-4BCA-A84A-B2614E408854}">
      <dgm:prSet/>
      <dgm:spPr/>
      <dgm:t>
        <a:bodyPr/>
        <a:lstStyle/>
        <a:p>
          <a:endParaRPr lang="es-ES"/>
        </a:p>
      </dgm:t>
    </dgm:pt>
    <dgm:pt modelId="{6121F682-B108-4A84-A2D3-14BE79E7ECAA}" type="sibTrans" cxnId="{0F1F9DFC-8AC1-4BCA-A84A-B2614E408854}">
      <dgm:prSet/>
      <dgm:spPr/>
      <dgm:t>
        <a:bodyPr/>
        <a:lstStyle/>
        <a:p>
          <a:endParaRPr lang="es-ES"/>
        </a:p>
      </dgm:t>
    </dgm:pt>
    <dgm:pt modelId="{6CC7C417-F078-48ED-9F9B-600602F75D90}">
      <dgm:prSet phldrT="[Texto]"/>
      <dgm:spPr/>
      <dgm:t>
        <a:bodyPr/>
        <a:lstStyle/>
        <a:p>
          <a:r>
            <a:rPr lang="es-ES" dirty="0" smtClean="0"/>
            <a:t>3</a:t>
          </a:r>
          <a:endParaRPr lang="es-ES" dirty="0"/>
        </a:p>
      </dgm:t>
    </dgm:pt>
    <dgm:pt modelId="{B60DE37D-C503-4F23-8232-4209A1A01402}" type="parTrans" cxnId="{31D566B1-AFF9-448E-8199-2B5619C89B0F}">
      <dgm:prSet/>
      <dgm:spPr/>
      <dgm:t>
        <a:bodyPr/>
        <a:lstStyle/>
        <a:p>
          <a:endParaRPr lang="es-ES"/>
        </a:p>
      </dgm:t>
    </dgm:pt>
    <dgm:pt modelId="{67A1A03B-ACB4-4A6F-A965-DD13754C6D28}" type="sibTrans" cxnId="{31D566B1-AFF9-448E-8199-2B5619C89B0F}">
      <dgm:prSet/>
      <dgm:spPr/>
      <dgm:t>
        <a:bodyPr/>
        <a:lstStyle/>
        <a:p>
          <a:endParaRPr lang="es-ES"/>
        </a:p>
      </dgm:t>
    </dgm:pt>
    <dgm:pt modelId="{3B3E1DDF-3945-443C-9D3E-5C6539FB5F2A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sz="2000" dirty="0" err="1" smtClean="0"/>
            <a:t>Corrections</a:t>
          </a:r>
          <a:endParaRPr lang="es-ES" sz="2000" dirty="0"/>
        </a:p>
      </dgm:t>
    </dgm:pt>
    <dgm:pt modelId="{0E7BAFAD-85C8-4A37-8106-96900A649A9C}" type="parTrans" cxnId="{572F4D38-B7F7-4136-8C6D-84DFB5EE6BD1}">
      <dgm:prSet/>
      <dgm:spPr/>
      <dgm:t>
        <a:bodyPr/>
        <a:lstStyle/>
        <a:p>
          <a:endParaRPr lang="es-ES"/>
        </a:p>
      </dgm:t>
    </dgm:pt>
    <dgm:pt modelId="{4B865B19-465A-4F41-AD2E-A1E320308998}" type="sibTrans" cxnId="{572F4D38-B7F7-4136-8C6D-84DFB5EE6BD1}">
      <dgm:prSet/>
      <dgm:spPr/>
      <dgm:t>
        <a:bodyPr/>
        <a:lstStyle/>
        <a:p>
          <a:endParaRPr lang="es-ES"/>
        </a:p>
      </dgm:t>
    </dgm:pt>
    <dgm:pt modelId="{76D63968-8D68-4D21-B924-3C77105A48E9}">
      <dgm:prSet phldrT="[Texto]" custT="1"/>
      <dgm:spPr/>
      <dgm:t>
        <a:bodyPr/>
        <a:lstStyle/>
        <a:p>
          <a:r>
            <a:rPr lang="es-ES" sz="2000" dirty="0" smtClean="0"/>
            <a:t> Legal and </a:t>
          </a:r>
          <a:r>
            <a:rPr lang="es-ES" sz="2000" dirty="0" err="1" smtClean="0"/>
            <a:t>practical</a:t>
          </a:r>
          <a:r>
            <a:rPr lang="es-ES" sz="2000" dirty="0" smtClean="0"/>
            <a:t> </a:t>
          </a:r>
          <a:r>
            <a:rPr lang="es-ES" sz="2000" dirty="0" err="1" smtClean="0"/>
            <a:t>procedures</a:t>
          </a:r>
          <a:r>
            <a:rPr lang="es-ES" sz="2000" dirty="0" smtClean="0"/>
            <a:t>-</a:t>
          </a:r>
          <a:endParaRPr lang="es-ES" sz="2000" dirty="0"/>
        </a:p>
      </dgm:t>
    </dgm:pt>
    <dgm:pt modelId="{D66E299B-44A6-4034-8684-EBEDB046C60F}" type="parTrans" cxnId="{6EF63999-E390-4221-9541-798B2AF1B5E3}">
      <dgm:prSet/>
      <dgm:spPr/>
      <dgm:t>
        <a:bodyPr/>
        <a:lstStyle/>
        <a:p>
          <a:endParaRPr lang="es-ES"/>
        </a:p>
      </dgm:t>
    </dgm:pt>
    <dgm:pt modelId="{4BFA2E54-8203-41F8-AA98-188D9737679B}" type="sibTrans" cxnId="{6EF63999-E390-4221-9541-798B2AF1B5E3}">
      <dgm:prSet/>
      <dgm:spPr/>
      <dgm:t>
        <a:bodyPr/>
        <a:lstStyle/>
        <a:p>
          <a:endParaRPr lang="es-ES"/>
        </a:p>
      </dgm:t>
    </dgm:pt>
    <dgm:pt modelId="{E9E393B9-056F-4679-BE15-D76B5B0F8C44}">
      <dgm:prSet phldrT="[Texto]" custT="1"/>
      <dgm:spPr/>
      <dgm:t>
        <a:bodyPr/>
        <a:lstStyle/>
        <a:p>
          <a:r>
            <a:rPr lang="es-ES" sz="2000" dirty="0" err="1" smtClean="0"/>
            <a:t>Which</a:t>
          </a:r>
          <a:r>
            <a:rPr lang="es-ES" sz="2000" dirty="0" smtClean="0"/>
            <a:t> </a:t>
          </a:r>
          <a:r>
            <a:rPr lang="es-ES" sz="2000" dirty="0" err="1" smtClean="0"/>
            <a:t>metodology</a:t>
          </a:r>
          <a:r>
            <a:rPr lang="es-ES" sz="2000" dirty="0" smtClean="0"/>
            <a:t>  </a:t>
          </a:r>
          <a:r>
            <a:rPr lang="es-ES" sz="2000" dirty="0" err="1" smtClean="0"/>
            <a:t>for</a:t>
          </a:r>
          <a:r>
            <a:rPr lang="es-ES" sz="2000" dirty="0" smtClean="0"/>
            <a:t> </a:t>
          </a:r>
          <a:r>
            <a:rPr lang="es-ES" sz="2000" dirty="0" err="1" smtClean="0"/>
            <a:t>corrections</a:t>
          </a:r>
          <a:endParaRPr lang="es-ES" sz="2000" dirty="0"/>
        </a:p>
      </dgm:t>
    </dgm:pt>
    <dgm:pt modelId="{8B13FA08-34DB-4E4B-8D99-89B4A598BAC6}" type="parTrans" cxnId="{E0EC81FB-F86A-4ED4-9C44-2B50E3A0CDEF}">
      <dgm:prSet/>
      <dgm:spPr/>
      <dgm:t>
        <a:bodyPr/>
        <a:lstStyle/>
        <a:p>
          <a:endParaRPr lang="es-ES"/>
        </a:p>
      </dgm:t>
    </dgm:pt>
    <dgm:pt modelId="{85F5B626-5EC7-4F94-81B8-52DF2C576CBA}" type="sibTrans" cxnId="{E0EC81FB-F86A-4ED4-9C44-2B50E3A0CDEF}">
      <dgm:prSet/>
      <dgm:spPr/>
      <dgm:t>
        <a:bodyPr/>
        <a:lstStyle/>
        <a:p>
          <a:endParaRPr lang="es-ES"/>
        </a:p>
      </dgm:t>
    </dgm:pt>
    <dgm:pt modelId="{35392D48-5A79-4080-A77D-41D8BAD1D689}" type="pres">
      <dgm:prSet presAssocID="{F89F558E-8D2B-4D03-8CD1-AB41A27D482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04E38EF-DF6E-4330-B247-02BAA557965D}" type="pres">
      <dgm:prSet presAssocID="{D6E65D2A-2468-4218-B11B-328314656F88}" presName="composite" presStyleCnt="0"/>
      <dgm:spPr/>
    </dgm:pt>
    <dgm:pt modelId="{291891B0-45E8-4398-901D-1C7341CB9E4A}" type="pres">
      <dgm:prSet presAssocID="{D6E65D2A-2468-4218-B11B-328314656F8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7FA0E9-AD7C-4F60-9506-2ACB04D4EA17}" type="pres">
      <dgm:prSet presAssocID="{D6E65D2A-2468-4218-B11B-328314656F88}" presName="descendantText" presStyleLbl="alignAcc1" presStyleIdx="0" presStyleCnt="3" custLinFactY="-66971" custLinFactNeighborX="2220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128807-078E-45E8-8838-85FAFCBDB132}" type="pres">
      <dgm:prSet presAssocID="{B72CF9BB-92D8-4DD9-A2B5-050311A4A9CB}" presName="sp" presStyleCnt="0"/>
      <dgm:spPr/>
    </dgm:pt>
    <dgm:pt modelId="{0EA9A16A-9E4C-444D-BBA3-EFFBF7A30409}" type="pres">
      <dgm:prSet presAssocID="{9664132A-B997-4FC3-B30F-75BD7487D72E}" presName="composite" presStyleCnt="0"/>
      <dgm:spPr/>
    </dgm:pt>
    <dgm:pt modelId="{2371F371-28A5-4688-AB30-9BDF55C151AF}" type="pres">
      <dgm:prSet presAssocID="{9664132A-B997-4FC3-B30F-75BD7487D72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C53657E-DDE7-4C7F-B69F-CB2D4B24984A}" type="pres">
      <dgm:prSet presAssocID="{9664132A-B997-4FC3-B30F-75BD7487D72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FD91FC-0F38-495E-A61C-C6F36B351070}" type="pres">
      <dgm:prSet presAssocID="{4A1B4CF1-3137-4AA2-9578-CE5ACA4C6DC2}" presName="sp" presStyleCnt="0"/>
      <dgm:spPr/>
    </dgm:pt>
    <dgm:pt modelId="{7A914050-F475-4840-AB41-40250DD19269}" type="pres">
      <dgm:prSet presAssocID="{6CC7C417-F078-48ED-9F9B-600602F75D90}" presName="composite" presStyleCnt="0"/>
      <dgm:spPr/>
    </dgm:pt>
    <dgm:pt modelId="{6AC359E4-96D5-445A-86BA-149F6C37A326}" type="pres">
      <dgm:prSet presAssocID="{6CC7C417-F078-48ED-9F9B-600602F75D9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337437-BE0C-47D9-9F1B-93976123498E}" type="pres">
      <dgm:prSet presAssocID="{6CC7C417-F078-48ED-9F9B-600602F75D9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C26C11C-C3E0-4B22-84C2-52C372DA040D}" type="presOf" srcId="{9664132A-B997-4FC3-B30F-75BD7487D72E}" destId="{2371F371-28A5-4688-AB30-9BDF55C151AF}" srcOrd="0" destOrd="0" presId="urn:microsoft.com/office/officeart/2005/8/layout/chevron2"/>
    <dgm:cxn modelId="{724EC2D7-780D-429D-A07A-72237853761D}" type="presOf" srcId="{F89F558E-8D2B-4D03-8CD1-AB41A27D4824}" destId="{35392D48-5A79-4080-A77D-41D8BAD1D689}" srcOrd="0" destOrd="0" presId="urn:microsoft.com/office/officeart/2005/8/layout/chevron2"/>
    <dgm:cxn modelId="{31D566B1-AFF9-448E-8199-2B5619C89B0F}" srcId="{F89F558E-8D2B-4D03-8CD1-AB41A27D4824}" destId="{6CC7C417-F078-48ED-9F9B-600602F75D90}" srcOrd="2" destOrd="0" parTransId="{B60DE37D-C503-4F23-8232-4209A1A01402}" sibTransId="{67A1A03B-ACB4-4A6F-A965-DD13754C6D28}"/>
    <dgm:cxn modelId="{549005C5-6DF8-4F9E-98FF-91D9954FED52}" srcId="{D6E65D2A-2468-4218-B11B-328314656F88}" destId="{E9DD60F1-268A-40BF-8BE1-72D488893030}" srcOrd="1" destOrd="0" parTransId="{8DC3249F-CE5D-4F18-805E-8A910B2E2E88}" sibTransId="{DB37DCB6-AEE7-4020-B681-513F67A5607F}"/>
    <dgm:cxn modelId="{74DB6EBF-9B86-4FBA-A4E5-D3C1CC8ADDF9}" type="presOf" srcId="{76D63968-8D68-4D21-B924-3C77105A48E9}" destId="{70337437-BE0C-47D9-9F1B-93976123498E}" srcOrd="0" destOrd="1" presId="urn:microsoft.com/office/officeart/2005/8/layout/chevron2"/>
    <dgm:cxn modelId="{E0EC81FB-F86A-4ED4-9C44-2B50E3A0CDEF}" srcId="{9664132A-B997-4FC3-B30F-75BD7487D72E}" destId="{E9E393B9-056F-4679-BE15-D76B5B0F8C44}" srcOrd="2" destOrd="0" parTransId="{8B13FA08-34DB-4E4B-8D99-89B4A598BAC6}" sibTransId="{85F5B626-5EC7-4F94-81B8-52DF2C576CBA}"/>
    <dgm:cxn modelId="{1D91570A-B792-46ED-89C0-E9E9ACD8A191}" srcId="{F89F558E-8D2B-4D03-8CD1-AB41A27D4824}" destId="{D6E65D2A-2468-4218-B11B-328314656F88}" srcOrd="0" destOrd="0" parTransId="{772E11AB-E2B8-4CC6-9E9E-11636428A2C4}" sibTransId="{B72CF9BB-92D8-4DD9-A2B5-050311A4A9CB}"/>
    <dgm:cxn modelId="{92E86110-D39D-410E-B0FC-DFCA24F3B0D2}" type="presOf" srcId="{8352562B-A254-4E7E-A830-74C6E5958D21}" destId="{EC53657E-DDE7-4C7F-B69F-CB2D4B24984A}" srcOrd="0" destOrd="0" presId="urn:microsoft.com/office/officeart/2005/8/layout/chevron2"/>
    <dgm:cxn modelId="{82FDA877-148F-49A0-88EE-654775A39580}" type="presOf" srcId="{E9DD60F1-268A-40BF-8BE1-72D488893030}" destId="{E77FA0E9-AD7C-4F60-9506-2ACB04D4EA17}" srcOrd="0" destOrd="1" presId="urn:microsoft.com/office/officeart/2005/8/layout/chevron2"/>
    <dgm:cxn modelId="{6EF63999-E390-4221-9541-798B2AF1B5E3}" srcId="{6CC7C417-F078-48ED-9F9B-600602F75D90}" destId="{76D63968-8D68-4D21-B924-3C77105A48E9}" srcOrd="1" destOrd="0" parTransId="{D66E299B-44A6-4034-8684-EBEDB046C60F}" sibTransId="{4BFA2E54-8203-41F8-AA98-188D9737679B}"/>
    <dgm:cxn modelId="{F95C8E76-2A5B-4176-9FFA-AD19114D277C}" type="presOf" srcId="{FC42C4D8-C343-4D7F-AC40-06E37524F920}" destId="{EC53657E-DDE7-4C7F-B69F-CB2D4B24984A}" srcOrd="0" destOrd="1" presId="urn:microsoft.com/office/officeart/2005/8/layout/chevron2"/>
    <dgm:cxn modelId="{B3125455-CF8A-4564-83BE-AD1CBF454491}" type="presOf" srcId="{3B3E1DDF-3945-443C-9D3E-5C6539FB5F2A}" destId="{70337437-BE0C-47D9-9F1B-93976123498E}" srcOrd="0" destOrd="0" presId="urn:microsoft.com/office/officeart/2005/8/layout/chevron2"/>
    <dgm:cxn modelId="{B0F75D19-7E43-4AB6-B10E-29972AD73DD4}" type="presOf" srcId="{D6E65D2A-2468-4218-B11B-328314656F88}" destId="{291891B0-45E8-4398-901D-1C7341CB9E4A}" srcOrd="0" destOrd="0" presId="urn:microsoft.com/office/officeart/2005/8/layout/chevron2"/>
    <dgm:cxn modelId="{04169B11-61A4-4112-8DFD-40B0C50D1712}" srcId="{D6E65D2A-2468-4218-B11B-328314656F88}" destId="{940F686D-40B3-43AC-92C1-899969555989}" srcOrd="0" destOrd="0" parTransId="{C5FAB143-2476-44B5-8E3D-F28727D5546C}" sibTransId="{9F30B19C-BA75-4B2D-B734-FC58E7639A42}"/>
    <dgm:cxn modelId="{7B8B293B-6F7F-4B23-A88B-843F6B537B41}" srcId="{F89F558E-8D2B-4D03-8CD1-AB41A27D4824}" destId="{9664132A-B997-4FC3-B30F-75BD7487D72E}" srcOrd="1" destOrd="0" parTransId="{C323FD77-3CFA-474B-A0B5-FD59362DF325}" sibTransId="{4A1B4CF1-3137-4AA2-9578-CE5ACA4C6DC2}"/>
    <dgm:cxn modelId="{946092D4-1CB3-4BDD-8317-0873607252D6}" type="presOf" srcId="{940F686D-40B3-43AC-92C1-899969555989}" destId="{E77FA0E9-AD7C-4F60-9506-2ACB04D4EA17}" srcOrd="0" destOrd="0" presId="urn:microsoft.com/office/officeart/2005/8/layout/chevron2"/>
    <dgm:cxn modelId="{0F1F9DFC-8AC1-4BCA-A84A-B2614E408854}" srcId="{9664132A-B997-4FC3-B30F-75BD7487D72E}" destId="{FC42C4D8-C343-4D7F-AC40-06E37524F920}" srcOrd="1" destOrd="0" parTransId="{AF9751B2-9C9A-4B7B-8B5A-439A13B15F39}" sibTransId="{6121F682-B108-4A84-A2D3-14BE79E7ECAA}"/>
    <dgm:cxn modelId="{8DB6EC29-AD9A-4CD6-9B44-2FCFB0B468CC}" type="presOf" srcId="{E9E393B9-056F-4679-BE15-D76B5B0F8C44}" destId="{EC53657E-DDE7-4C7F-B69F-CB2D4B24984A}" srcOrd="0" destOrd="2" presId="urn:microsoft.com/office/officeart/2005/8/layout/chevron2"/>
    <dgm:cxn modelId="{BE3AEB19-004A-4EEA-8580-B97CAB7B748C}" srcId="{9664132A-B997-4FC3-B30F-75BD7487D72E}" destId="{8352562B-A254-4E7E-A830-74C6E5958D21}" srcOrd="0" destOrd="0" parTransId="{689ADA70-B80F-4D0A-BE41-0F093034D2AD}" sibTransId="{9734D637-BA6E-4297-8F9E-712463CCC68B}"/>
    <dgm:cxn modelId="{572F4D38-B7F7-4136-8C6D-84DFB5EE6BD1}" srcId="{6CC7C417-F078-48ED-9F9B-600602F75D90}" destId="{3B3E1DDF-3945-443C-9D3E-5C6539FB5F2A}" srcOrd="0" destOrd="0" parTransId="{0E7BAFAD-85C8-4A37-8106-96900A649A9C}" sibTransId="{4B865B19-465A-4F41-AD2E-A1E320308998}"/>
    <dgm:cxn modelId="{9777B842-9FFE-46FD-AFC6-DBB63848FDB5}" type="presOf" srcId="{6CC7C417-F078-48ED-9F9B-600602F75D90}" destId="{6AC359E4-96D5-445A-86BA-149F6C37A326}" srcOrd="0" destOrd="0" presId="urn:microsoft.com/office/officeart/2005/8/layout/chevron2"/>
    <dgm:cxn modelId="{EABC7817-085B-406B-B376-0C4F7855CAF2}" type="presParOf" srcId="{35392D48-5A79-4080-A77D-41D8BAD1D689}" destId="{D04E38EF-DF6E-4330-B247-02BAA557965D}" srcOrd="0" destOrd="0" presId="urn:microsoft.com/office/officeart/2005/8/layout/chevron2"/>
    <dgm:cxn modelId="{936C46FC-BC27-4AD4-B3F4-1857D83F4812}" type="presParOf" srcId="{D04E38EF-DF6E-4330-B247-02BAA557965D}" destId="{291891B0-45E8-4398-901D-1C7341CB9E4A}" srcOrd="0" destOrd="0" presId="urn:microsoft.com/office/officeart/2005/8/layout/chevron2"/>
    <dgm:cxn modelId="{94F91700-DCF1-4CF1-9436-D06FC222E777}" type="presParOf" srcId="{D04E38EF-DF6E-4330-B247-02BAA557965D}" destId="{E77FA0E9-AD7C-4F60-9506-2ACB04D4EA17}" srcOrd="1" destOrd="0" presId="urn:microsoft.com/office/officeart/2005/8/layout/chevron2"/>
    <dgm:cxn modelId="{BFAB66D4-163F-4A52-A68F-67A58650F3A5}" type="presParOf" srcId="{35392D48-5A79-4080-A77D-41D8BAD1D689}" destId="{18128807-078E-45E8-8838-85FAFCBDB132}" srcOrd="1" destOrd="0" presId="urn:microsoft.com/office/officeart/2005/8/layout/chevron2"/>
    <dgm:cxn modelId="{3189A7C5-6526-49B5-86F5-646668AF4A0E}" type="presParOf" srcId="{35392D48-5A79-4080-A77D-41D8BAD1D689}" destId="{0EA9A16A-9E4C-444D-BBA3-EFFBF7A30409}" srcOrd="2" destOrd="0" presId="urn:microsoft.com/office/officeart/2005/8/layout/chevron2"/>
    <dgm:cxn modelId="{80E4FBCC-47E8-4BB2-AEA9-3BA853FE4203}" type="presParOf" srcId="{0EA9A16A-9E4C-444D-BBA3-EFFBF7A30409}" destId="{2371F371-28A5-4688-AB30-9BDF55C151AF}" srcOrd="0" destOrd="0" presId="urn:microsoft.com/office/officeart/2005/8/layout/chevron2"/>
    <dgm:cxn modelId="{8EA70A1C-FE52-41E6-9F45-A3A2080AC305}" type="presParOf" srcId="{0EA9A16A-9E4C-444D-BBA3-EFFBF7A30409}" destId="{EC53657E-DDE7-4C7F-B69F-CB2D4B24984A}" srcOrd="1" destOrd="0" presId="urn:microsoft.com/office/officeart/2005/8/layout/chevron2"/>
    <dgm:cxn modelId="{C4874510-9FD7-42AB-B9E4-6FE4A765AE3A}" type="presParOf" srcId="{35392D48-5A79-4080-A77D-41D8BAD1D689}" destId="{80FD91FC-0F38-495E-A61C-C6F36B351070}" srcOrd="3" destOrd="0" presId="urn:microsoft.com/office/officeart/2005/8/layout/chevron2"/>
    <dgm:cxn modelId="{4EF3F687-3BF3-4AC3-BD22-12DE99D6D3FC}" type="presParOf" srcId="{35392D48-5A79-4080-A77D-41D8BAD1D689}" destId="{7A914050-F475-4840-AB41-40250DD19269}" srcOrd="4" destOrd="0" presId="urn:microsoft.com/office/officeart/2005/8/layout/chevron2"/>
    <dgm:cxn modelId="{BCCDDEC6-0FFD-4E42-AA71-BE4C913DB3D8}" type="presParOf" srcId="{7A914050-F475-4840-AB41-40250DD19269}" destId="{6AC359E4-96D5-445A-86BA-149F6C37A326}" srcOrd="0" destOrd="0" presId="urn:microsoft.com/office/officeart/2005/8/layout/chevron2"/>
    <dgm:cxn modelId="{40678A63-50A6-4F1A-87B3-32132471ACAF}" type="presParOf" srcId="{7A914050-F475-4840-AB41-40250DD19269}" destId="{70337437-BE0C-47D9-9F1B-93976123498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891B0-45E8-4398-901D-1C7341CB9E4A}">
      <dsp:nvSpPr>
        <dsp:cNvPr id="0" name=""/>
        <dsp:cNvSpPr/>
      </dsp:nvSpPr>
      <dsp:spPr>
        <a:xfrm rot="5400000">
          <a:off x="-301505" y="306750"/>
          <a:ext cx="2010036" cy="14070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1</a:t>
          </a:r>
          <a:endParaRPr lang="es-ES" sz="3900" kern="1200" dirty="0"/>
        </a:p>
      </dsp:txBody>
      <dsp:txXfrm rot="-5400000">
        <a:off x="1" y="708758"/>
        <a:ext cx="1407025" cy="603011"/>
      </dsp:txXfrm>
    </dsp:sp>
    <dsp:sp modelId="{E77FA0E9-AD7C-4F60-9506-2ACB04D4EA17}">
      <dsp:nvSpPr>
        <dsp:cNvPr id="0" name=""/>
        <dsp:cNvSpPr/>
      </dsp:nvSpPr>
      <dsp:spPr>
        <a:xfrm rot="5400000">
          <a:off x="3183975" y="-1776950"/>
          <a:ext cx="1306523" cy="48604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study of errors  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2018-2020</a:t>
          </a:r>
          <a:endParaRPr lang="es-ES" sz="2000" kern="1200" dirty="0"/>
        </a:p>
      </dsp:txBody>
      <dsp:txXfrm rot="-5400000">
        <a:off x="1407025" y="63779"/>
        <a:ext cx="4796645" cy="1178965"/>
      </dsp:txXfrm>
    </dsp:sp>
    <dsp:sp modelId="{2371F371-28A5-4688-AB30-9BDF55C151AF}">
      <dsp:nvSpPr>
        <dsp:cNvPr id="0" name=""/>
        <dsp:cNvSpPr/>
      </dsp:nvSpPr>
      <dsp:spPr>
        <a:xfrm rot="5400000">
          <a:off x="-301505" y="2126555"/>
          <a:ext cx="2010036" cy="14070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2</a:t>
          </a:r>
          <a:endParaRPr lang="es-ES" sz="3900" kern="1200" dirty="0"/>
        </a:p>
      </dsp:txBody>
      <dsp:txXfrm rot="-5400000">
        <a:off x="1" y="2528563"/>
        <a:ext cx="1407025" cy="603011"/>
      </dsp:txXfrm>
    </dsp:sp>
    <dsp:sp modelId="{EC53657E-DDE7-4C7F-B69F-CB2D4B24984A}">
      <dsp:nvSpPr>
        <dsp:cNvPr id="0" name=""/>
        <dsp:cNvSpPr/>
      </dsp:nvSpPr>
      <dsp:spPr>
        <a:xfrm rot="5400000">
          <a:off x="3183975" y="48099"/>
          <a:ext cx="1306523" cy="48604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Decisions for correction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 </a:t>
          </a:r>
          <a:r>
            <a:rPr lang="es-ES" sz="2000" kern="1200" dirty="0" err="1" smtClean="0"/>
            <a:t>Wich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zones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automaticaly</a:t>
          </a:r>
          <a:r>
            <a:rPr lang="es-ES" sz="2000" kern="1200" dirty="0" smtClean="0"/>
            <a:t>, </a:t>
          </a:r>
          <a:r>
            <a:rPr lang="es-ES" sz="2000" kern="1200" dirty="0" err="1" smtClean="0"/>
            <a:t>wich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with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deeper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study</a:t>
          </a:r>
          <a:r>
            <a:rPr lang="es-ES" sz="2000" kern="1200" dirty="0" smtClean="0"/>
            <a:t> </a:t>
          </a:r>
          <a:r>
            <a:rPr lang="es-ES" sz="2000" kern="1200" dirty="0" smtClean="0"/>
            <a:t>and </a:t>
          </a:r>
          <a:r>
            <a:rPr lang="es-ES" sz="2000" kern="1200" dirty="0" err="1" smtClean="0"/>
            <a:t>fields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work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err="1" smtClean="0"/>
            <a:t>Which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metodology</a:t>
          </a:r>
          <a:r>
            <a:rPr lang="es-ES" sz="2000" kern="1200" dirty="0" smtClean="0"/>
            <a:t>  </a:t>
          </a:r>
          <a:r>
            <a:rPr lang="es-ES" sz="2000" kern="1200" dirty="0" err="1" smtClean="0"/>
            <a:t>for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corrections</a:t>
          </a:r>
          <a:endParaRPr lang="es-ES" sz="2000" kern="1200" dirty="0"/>
        </a:p>
      </dsp:txBody>
      <dsp:txXfrm rot="-5400000">
        <a:off x="1407025" y="1888829"/>
        <a:ext cx="4796645" cy="1178965"/>
      </dsp:txXfrm>
    </dsp:sp>
    <dsp:sp modelId="{6AC359E4-96D5-445A-86BA-149F6C37A326}">
      <dsp:nvSpPr>
        <dsp:cNvPr id="0" name=""/>
        <dsp:cNvSpPr/>
      </dsp:nvSpPr>
      <dsp:spPr>
        <a:xfrm rot="5400000">
          <a:off x="-301505" y="3946360"/>
          <a:ext cx="2010036" cy="140702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3</a:t>
          </a:r>
          <a:endParaRPr lang="es-ES" sz="3900" kern="1200" dirty="0"/>
        </a:p>
      </dsp:txBody>
      <dsp:txXfrm rot="-5400000">
        <a:off x="1" y="4348368"/>
        <a:ext cx="1407025" cy="603011"/>
      </dsp:txXfrm>
    </dsp:sp>
    <dsp:sp modelId="{70337437-BE0C-47D9-9F1B-93976123498E}">
      <dsp:nvSpPr>
        <dsp:cNvPr id="0" name=""/>
        <dsp:cNvSpPr/>
      </dsp:nvSpPr>
      <dsp:spPr>
        <a:xfrm rot="5400000">
          <a:off x="3183975" y="1867904"/>
          <a:ext cx="1306523" cy="4860424"/>
        </a:xfrm>
        <a:prstGeom prst="round2Same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err="1" smtClean="0"/>
            <a:t>Corrections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dirty="0" smtClean="0"/>
            <a:t> Legal and </a:t>
          </a:r>
          <a:r>
            <a:rPr lang="es-ES" sz="2000" kern="1200" dirty="0" err="1" smtClean="0"/>
            <a:t>practical</a:t>
          </a:r>
          <a:r>
            <a:rPr lang="es-ES" sz="2000" kern="1200" dirty="0" smtClean="0"/>
            <a:t> </a:t>
          </a:r>
          <a:r>
            <a:rPr lang="es-ES" sz="2000" kern="1200" dirty="0" err="1" smtClean="0"/>
            <a:t>procedures</a:t>
          </a:r>
          <a:r>
            <a:rPr lang="es-ES" sz="2000" kern="1200" dirty="0" smtClean="0"/>
            <a:t>-</a:t>
          </a:r>
          <a:endParaRPr lang="es-ES" sz="2000" kern="1200" dirty="0"/>
        </a:p>
      </dsp:txBody>
      <dsp:txXfrm rot="-5400000">
        <a:off x="1407025" y="3708634"/>
        <a:ext cx="4796645" cy="1178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1B9DB-2906-4E76-A773-65C376EEF71D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96E9F-4197-46AE-AD9C-93D6CADA589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338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PCC 2018.</a:t>
            </a:r>
            <a:r>
              <a:rPr lang="es-ES" baseline="0" dirty="0" smtClean="0"/>
              <a:t> Austria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9145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802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6030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9E65F-9433-4C87-850F-653BEFCB3B5C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545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7386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260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8418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538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Calibrate</a:t>
            </a:r>
            <a:r>
              <a:rPr lang="es-ES" dirty="0" smtClean="0"/>
              <a:t>…Arturo</a:t>
            </a:r>
          </a:p>
          <a:p>
            <a:r>
              <a:rPr lang="es-ES" dirty="0" err="1" smtClean="0"/>
              <a:t>Homogeneity</a:t>
            </a:r>
            <a:r>
              <a:rPr lang="es-ES" dirty="0" smtClean="0"/>
              <a:t> Maja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1380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9128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735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498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2231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7,6</a:t>
            </a:r>
            <a:r>
              <a:rPr lang="es-ES" baseline="0" dirty="0" smtClean="0"/>
              <a:t> euros </a:t>
            </a:r>
          </a:p>
          <a:p>
            <a:r>
              <a:rPr lang="es-ES" baseline="0" dirty="0" err="1" smtClean="0"/>
              <a:t>every</a:t>
            </a:r>
            <a:r>
              <a:rPr lang="es-ES" baseline="0" dirty="0" smtClean="0"/>
              <a:t> 3 </a:t>
            </a:r>
            <a:r>
              <a:rPr lang="es-ES" baseline="0" dirty="0" err="1" smtClean="0"/>
              <a:t>years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641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Study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the</a:t>
            </a:r>
            <a:r>
              <a:rPr lang="es-ES" baseline="0" dirty="0" smtClean="0"/>
              <a:t>  </a:t>
            </a:r>
            <a:r>
              <a:rPr lang="es-ES" baseline="0" dirty="0" err="1" smtClean="0"/>
              <a:t>errors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0810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7256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3201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1080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Thanks!!!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0780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4D cadastre….3D + time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999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9D1E92-3113-4DD5-BFB9-FEFA943D4C41}" type="slidenum">
              <a:rPr lang="es-ES"/>
              <a:pPr/>
              <a:t>16</a:t>
            </a:fld>
            <a:endParaRPr lang="es-ES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1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1195D2-1FC4-4C90-B230-AEFE132E822D}" type="slidenum">
              <a:rPr lang="es-ES" smtClean="0"/>
              <a:pPr/>
              <a:t>17</a:t>
            </a:fld>
            <a:endParaRPr lang="es-E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1813"/>
            <a:ext cx="5029200" cy="411638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</p:spTree>
    <p:extLst>
      <p:ext uri="{BB962C8B-B14F-4D97-AF65-F5344CB8AC3E}">
        <p14:creationId xmlns:p14="http://schemas.microsoft.com/office/powerpoint/2010/main" val="1603360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6286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192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9263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All </a:t>
            </a:r>
            <a:r>
              <a:rPr lang="es-ES" dirty="0" err="1" smtClean="0"/>
              <a:t>this</a:t>
            </a:r>
            <a:r>
              <a:rPr lang="es-ES" dirty="0" smtClean="0"/>
              <a:t> obligue </a:t>
            </a:r>
            <a:r>
              <a:rPr lang="es-ES" dirty="0" err="1" smtClean="0"/>
              <a:t>us</a:t>
            </a:r>
            <a:r>
              <a:rPr lang="es-ES" dirty="0" smtClean="0"/>
              <a:t> to </a:t>
            </a:r>
            <a:r>
              <a:rPr lang="es-ES" dirty="0" err="1" smtClean="0"/>
              <a:t>improve</a:t>
            </a:r>
            <a:r>
              <a:rPr lang="es-ES" dirty="0" smtClean="0"/>
              <a:t> </a:t>
            </a:r>
            <a:r>
              <a:rPr lang="es-ES" dirty="0" err="1" smtClean="0"/>
              <a:t>our</a:t>
            </a:r>
            <a:r>
              <a:rPr lang="es-ES" dirty="0" smtClean="0"/>
              <a:t> </a:t>
            </a:r>
            <a:r>
              <a:rPr lang="es-ES" dirty="0" err="1" smtClean="0"/>
              <a:t>quality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96E9F-4197-46AE-AD9C-93D6CADA589D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925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600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112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854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CCB20-2C6B-4513-8134-B96A55391C55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97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56368" y="274639"/>
            <a:ext cx="9326033" cy="70643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609600" y="1052514"/>
            <a:ext cx="10972800" cy="5545137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6A4E5-6295-4007-8C59-D02B7D4CC9B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823508"/>
      </p:ext>
    </p:extLst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808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3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71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3634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9427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ángulo 5"/>
          <p:cNvSpPr/>
          <p:nvPr userDrawn="1"/>
        </p:nvSpPr>
        <p:spPr>
          <a:xfrm>
            <a:off x="10041228" y="188641"/>
            <a:ext cx="1844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n>
                  <a:solidFill>
                    <a:srgbClr val="002060"/>
                  </a:solidFill>
                </a:ln>
              </a:rPr>
              <a:t>PCC </a:t>
            </a:r>
            <a:r>
              <a:rPr lang="es-ES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</a:rPr>
              <a:t>2018</a:t>
            </a:r>
            <a:r>
              <a:rPr lang="es-ES" dirty="0">
                <a:ln>
                  <a:solidFill>
                    <a:srgbClr val="002060"/>
                  </a:solidFill>
                </a:ln>
              </a:rPr>
              <a:t>. Austria</a:t>
            </a:r>
          </a:p>
        </p:txBody>
      </p:sp>
    </p:spTree>
    <p:extLst>
      <p:ext uri="{BB962C8B-B14F-4D97-AF65-F5344CB8AC3E}">
        <p14:creationId xmlns:p14="http://schemas.microsoft.com/office/powerpoint/2010/main" val="424281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574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5628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29013-B096-41A6-B53F-E87031E21E45}" type="datetimeFigureOut">
              <a:rPr lang="es-ES" smtClean="0"/>
              <a:t>21/11/2018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F67D5-E2BD-4D47-BF5E-B27361F0896F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9" y="135960"/>
            <a:ext cx="3779912" cy="674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ángulo 7"/>
          <p:cNvSpPr/>
          <p:nvPr userDrawn="1"/>
        </p:nvSpPr>
        <p:spPr>
          <a:xfrm>
            <a:off x="10041228" y="188641"/>
            <a:ext cx="1844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n>
                  <a:solidFill>
                    <a:srgbClr val="002060"/>
                  </a:solidFill>
                </a:ln>
              </a:rPr>
              <a:t>PCC </a:t>
            </a:r>
            <a:r>
              <a:rPr lang="es-ES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</a:rPr>
              <a:t>2018</a:t>
            </a:r>
            <a:r>
              <a:rPr lang="es-ES" dirty="0">
                <a:ln>
                  <a:solidFill>
                    <a:srgbClr val="002060"/>
                  </a:solidFill>
                </a:ln>
              </a:rPr>
              <a:t>. Austria</a:t>
            </a:r>
          </a:p>
        </p:txBody>
      </p:sp>
    </p:spTree>
    <p:extLst>
      <p:ext uri="{BB962C8B-B14F-4D97-AF65-F5344CB8AC3E}">
        <p14:creationId xmlns:p14="http://schemas.microsoft.com/office/powerpoint/2010/main" val="422313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amalia.velasco@catastro.minhafp.es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hyperlink" Target="http://creativecommons.org/licenses/by/2.5/es/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amalia.velasco@catastro.minhafp.es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6870882" y="3590099"/>
            <a:ext cx="38164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Amalia Velasco</a:t>
            </a:r>
            <a:endParaRPr lang="es-ES" b="1" dirty="0"/>
          </a:p>
          <a:p>
            <a:pPr algn="ctr"/>
            <a:r>
              <a:rPr lang="es-ES" sz="1600" dirty="0" smtClean="0">
                <a:hlinkClick r:id="rId3"/>
              </a:rPr>
              <a:t>amalia.velasco@catastro.minhafp.es</a:t>
            </a:r>
            <a:endParaRPr lang="es-ES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26" y="4741546"/>
            <a:ext cx="4417685" cy="78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10041228" y="188641"/>
            <a:ext cx="1844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n>
                  <a:solidFill>
                    <a:srgbClr val="002060"/>
                  </a:solidFill>
                </a:ln>
              </a:rPr>
              <a:t>PCC </a:t>
            </a:r>
            <a:r>
              <a:rPr lang="es-ES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</a:rPr>
              <a:t>2018</a:t>
            </a:r>
            <a:r>
              <a:rPr lang="es-ES" dirty="0">
                <a:ln>
                  <a:solidFill>
                    <a:srgbClr val="002060"/>
                  </a:solidFill>
                </a:ln>
              </a:rPr>
              <a:t>. Austria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5724144" cy="1956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1858" y="3179746"/>
            <a:ext cx="2294820" cy="228110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1375" y="1271014"/>
            <a:ext cx="2160587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60868" t="51291" r="26341" b="19709"/>
          <a:stretch/>
        </p:blipFill>
        <p:spPr>
          <a:xfrm>
            <a:off x="1484810" y="1271014"/>
            <a:ext cx="1968917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2455" y="2185414"/>
            <a:ext cx="1854420" cy="2015947"/>
          </a:xfrm>
          <a:prstGeom prst="rect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>
            <a:outerShdw dist="107933" dir="18900000" algn="ctr" rotWithShape="0">
              <a:srgbClr val="808080">
                <a:alpha val="50027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6416392" y="1853876"/>
            <a:ext cx="4475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Methodology to improve urban cadastral cartography in the Spanish Cadastre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135566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6034" b="712"/>
          <a:stretch/>
        </p:blipFill>
        <p:spPr bwMode="auto">
          <a:xfrm>
            <a:off x="1738250" y="1385887"/>
            <a:ext cx="8640763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ángulo 3"/>
          <p:cNvSpPr/>
          <p:nvPr/>
        </p:nvSpPr>
        <p:spPr>
          <a:xfrm>
            <a:off x="3200401" y="3383279"/>
            <a:ext cx="5321807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s-ES" dirty="0" smtClean="0"/>
          </a:p>
          <a:p>
            <a:r>
              <a:rPr lang="es-ES" sz="4000" dirty="0" smtClean="0"/>
              <a:t>4D </a:t>
            </a:r>
            <a:r>
              <a:rPr lang="es-ES" sz="4000" dirty="0"/>
              <a:t>cadastre….3D + </a:t>
            </a:r>
            <a:r>
              <a:rPr lang="es-ES" sz="4000" dirty="0" smtClean="0"/>
              <a:t>time</a:t>
            </a:r>
          </a:p>
          <a:p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21382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87766" y="1904814"/>
            <a:ext cx="8022834" cy="43024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>
                <a:ea typeface="Calibri" pitchFamily="34" charset="0"/>
                <a:cs typeface="Times New Roman" pitchFamily="18" charset="0"/>
              </a:rPr>
              <a:t>More than a century of cartographic works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400" dirty="0" err="1"/>
              <a:t>Topographic</a:t>
            </a:r>
            <a:r>
              <a:rPr lang="es-ES" sz="2400" dirty="0"/>
              <a:t> </a:t>
            </a:r>
            <a:r>
              <a:rPr lang="en-GB" sz="2400" dirty="0"/>
              <a:t>survey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400" dirty="0" err="1"/>
              <a:t>Photogrametry</a:t>
            </a:r>
            <a:endParaRPr lang="es-ES" sz="2400" dirty="0"/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In </a:t>
            </a:r>
            <a:r>
              <a:rPr lang="es-ES" sz="2400" dirty="0"/>
              <a:t>70’S </a:t>
            </a:r>
            <a:r>
              <a:rPr lang="es-ES" sz="2400" dirty="0" err="1"/>
              <a:t>urban</a:t>
            </a:r>
            <a:r>
              <a:rPr lang="es-ES" sz="2400" dirty="0"/>
              <a:t> </a:t>
            </a:r>
            <a:r>
              <a:rPr lang="es-ES" sz="2400" dirty="0" err="1" smtClean="0"/>
              <a:t>maps</a:t>
            </a:r>
            <a:r>
              <a:rPr lang="es-ES" sz="2400" dirty="0" smtClean="0"/>
              <a:t> </a:t>
            </a:r>
            <a:r>
              <a:rPr lang="es-ES" sz="2400" dirty="0" err="1" smtClean="0"/>
              <a:t>over</a:t>
            </a:r>
            <a:r>
              <a:rPr lang="es-ES" sz="2400" dirty="0" smtClean="0"/>
              <a:t> </a:t>
            </a:r>
            <a:r>
              <a:rPr lang="es-ES" sz="2400" dirty="0" err="1" smtClean="0"/>
              <a:t>topographics</a:t>
            </a:r>
            <a:r>
              <a:rPr lang="es-ES" sz="2400" dirty="0" smtClean="0"/>
              <a:t> </a:t>
            </a:r>
            <a:r>
              <a:rPr lang="es-ES" sz="2400" dirty="0" err="1" smtClean="0"/>
              <a:t>maps</a:t>
            </a:r>
            <a:endParaRPr lang="es-ES" sz="2400" dirty="0"/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In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smtClean="0"/>
              <a:t> </a:t>
            </a:r>
            <a:r>
              <a:rPr lang="es-ES" sz="2400" dirty="0"/>
              <a:t>90’S to 2002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400" dirty="0" err="1"/>
              <a:t>Ortophotography</a:t>
            </a:r>
            <a:r>
              <a:rPr lang="es-ES" sz="2400" dirty="0"/>
              <a:t>  and </a:t>
            </a:r>
            <a:r>
              <a:rPr lang="es-ES" sz="2400" dirty="0" err="1"/>
              <a:t>field</a:t>
            </a:r>
            <a:r>
              <a:rPr lang="es-ES" sz="2400" dirty="0"/>
              <a:t> Works to </a:t>
            </a:r>
            <a:r>
              <a:rPr lang="es-ES" sz="2400" dirty="0" err="1"/>
              <a:t>update</a:t>
            </a:r>
            <a:r>
              <a:rPr lang="es-ES" sz="2400" dirty="0"/>
              <a:t> rural </a:t>
            </a:r>
            <a:r>
              <a:rPr lang="es-ES" sz="2400" dirty="0" err="1"/>
              <a:t>maps</a:t>
            </a:r>
            <a:endParaRPr lang="es-ES" sz="2400" dirty="0"/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400" dirty="0"/>
              <a:t>Digital </a:t>
            </a:r>
            <a:r>
              <a:rPr lang="es-ES" sz="2400" dirty="0" err="1" smtClean="0"/>
              <a:t>cartography</a:t>
            </a:r>
            <a:endParaRPr lang="es-ES" sz="2400" dirty="0" smtClean="0"/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ES" sz="2400" dirty="0" err="1" smtClean="0"/>
              <a:t>From</a:t>
            </a:r>
            <a:r>
              <a:rPr lang="es-ES" sz="2400" dirty="0" smtClean="0"/>
              <a:t> </a:t>
            </a:r>
            <a:r>
              <a:rPr lang="es-ES" sz="2400" dirty="0" err="1" smtClean="0"/>
              <a:t>them</a:t>
            </a:r>
            <a:r>
              <a:rPr lang="es-ES" sz="2400" dirty="0" smtClean="0"/>
              <a:t> digital </a:t>
            </a:r>
            <a:r>
              <a:rPr lang="es-ES" sz="2400" dirty="0" err="1" smtClean="0"/>
              <a:t>manteinance</a:t>
            </a:r>
            <a:endParaRPr lang="es-ES" sz="2400" dirty="0" smtClean="0"/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s-ES" sz="2400" dirty="0"/>
          </a:p>
          <a:p>
            <a:pPr>
              <a:lnSpc>
                <a:spcPct val="114000"/>
              </a:lnSpc>
            </a:pPr>
            <a:r>
              <a:rPr lang="es-ES" sz="2400" dirty="0"/>
              <a:t>In 2004: </a:t>
            </a:r>
            <a:r>
              <a:rPr lang="es-ES" sz="2400" dirty="0" err="1"/>
              <a:t>cartography</a:t>
            </a:r>
            <a:r>
              <a:rPr lang="es-ES" sz="2400" dirty="0"/>
              <a:t> in </a:t>
            </a:r>
            <a:r>
              <a:rPr lang="es-ES" sz="2400" dirty="0" smtClean="0"/>
              <a:t>internet</a:t>
            </a:r>
            <a:endParaRPr lang="es-ES" sz="240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F887-9FA1-464F-AFD8-4623EEBAB42F}" type="slidenum">
              <a:rPr lang="es-ES" smtClean="0"/>
              <a:pPr/>
              <a:t>11</a:t>
            </a:fld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548270" y="1232518"/>
            <a:ext cx="3462611" cy="46166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+mj-lt"/>
              </a:rPr>
              <a:t>Cadastral Cartography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279576" y="1412776"/>
            <a:ext cx="8229600" cy="1143000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37" y="1593424"/>
            <a:ext cx="2740321" cy="41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2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13448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384" y="0"/>
            <a:ext cx="1400668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14357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16" y="0"/>
            <a:ext cx="15382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954214" y="115889"/>
            <a:ext cx="87137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3200" dirty="0">
                <a:latin typeface="+mj-lt"/>
              </a:rPr>
              <a:t>           SIGCA (Cadastral GIS)</a:t>
            </a:r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2674" y="700149"/>
            <a:ext cx="7776864" cy="597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7217" name="Object 8">
            <a:hlinkClick r:id="rId5"/>
          </p:cNvPr>
          <p:cNvGraphicFramePr>
            <a:graphicFrameLocks noChangeAspect="1"/>
          </p:cNvGraphicFramePr>
          <p:nvPr/>
        </p:nvGraphicFramePr>
        <p:xfrm>
          <a:off x="9551989" y="6381751"/>
          <a:ext cx="841375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Imagen de mapa de bits" r:id="rId6" imgW="1133633" imgH="400000" progId="PBrush">
                  <p:embed/>
                </p:oleObj>
              </mc:Choice>
              <mc:Fallback>
                <p:oleObj name="Imagen de mapa de bits" r:id="rId6" imgW="1133633" imgH="40000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1989" y="6381751"/>
                        <a:ext cx="841375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22675" y="103539"/>
            <a:ext cx="617297" cy="61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7919" y="1528973"/>
            <a:ext cx="6433694" cy="4890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9376" y="3429000"/>
            <a:ext cx="53244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4435179" y="1991765"/>
            <a:ext cx="604867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From 2004 The cadastral maps are free and open to everyone for viewing and download , 24x7</a:t>
            </a:r>
            <a:endParaRPr lang="es-ES" b="1" i="1" dirty="0">
              <a:solidFill>
                <a:schemeClr val="tx1"/>
              </a:solidFill>
            </a:endParaRPr>
          </a:p>
        </p:txBody>
      </p:sp>
      <p:sp>
        <p:nvSpPr>
          <p:cNvPr id="6" name="4 CuadroTexto"/>
          <p:cNvSpPr txBox="1"/>
          <p:nvPr/>
        </p:nvSpPr>
        <p:spPr>
          <a:xfrm>
            <a:off x="477443" y="886646"/>
            <a:ext cx="444260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Cartography</a:t>
            </a:r>
            <a:r>
              <a:rPr lang="es-ES" sz="24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in </a:t>
            </a:r>
            <a:r>
              <a:rPr lang="es-ES" sz="2400" b="1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electronic</a:t>
            </a:r>
            <a:r>
              <a:rPr lang="es-ES" sz="24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website</a:t>
            </a:r>
            <a:endParaRPr lang="es-ES" sz="24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49907" y="2831612"/>
            <a:ext cx="1818966" cy="172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ángulo 7"/>
          <p:cNvSpPr/>
          <p:nvPr/>
        </p:nvSpPr>
        <p:spPr>
          <a:xfrm>
            <a:off x="841249" y="4553605"/>
            <a:ext cx="4318128" cy="9541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333399"/>
              </a:buClr>
              <a:defRPr/>
            </a:pPr>
            <a:r>
              <a:rPr lang="en-GB" sz="2800" b="1" dirty="0"/>
              <a:t>Annual maps download: over 180 M</a:t>
            </a:r>
          </a:p>
        </p:txBody>
      </p:sp>
    </p:spTree>
    <p:extLst>
      <p:ext uri="{BB962C8B-B14F-4D97-AF65-F5344CB8AC3E}">
        <p14:creationId xmlns:p14="http://schemas.microsoft.com/office/powerpoint/2010/main" val="428632001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22776" y="1036565"/>
            <a:ext cx="444260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400" b="1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Cartography</a:t>
            </a:r>
            <a:r>
              <a:rPr lang="es-ES" sz="24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in </a:t>
            </a:r>
            <a:r>
              <a:rPr lang="es-ES" sz="2400" b="1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electronic</a:t>
            </a:r>
            <a:r>
              <a:rPr lang="es-ES" sz="24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s-ES" sz="2400" b="1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website</a:t>
            </a:r>
            <a:endParaRPr lang="es-ES" sz="24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9885" y="1874100"/>
            <a:ext cx="4064077" cy="2787703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78469" y="1294077"/>
            <a:ext cx="1981365" cy="367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698" y="4033004"/>
            <a:ext cx="1450982" cy="145098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780509" y="5735598"/>
            <a:ext cx="5914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https://www1.sedecatastro.gob.es/Cartografia/mapa.aspx</a:t>
            </a:r>
          </a:p>
        </p:txBody>
      </p:sp>
      <p:sp>
        <p:nvSpPr>
          <p:cNvPr id="15" name="Título 2"/>
          <p:cNvSpPr txBox="1">
            <a:spLocks/>
          </p:cNvSpPr>
          <p:nvPr/>
        </p:nvSpPr>
        <p:spPr>
          <a:xfrm>
            <a:off x="6882124" y="1258906"/>
            <a:ext cx="3096345" cy="51850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ES" sz="2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Viewer</a:t>
            </a:r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2242" y="1777408"/>
            <a:ext cx="3563136" cy="361852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96967" y="2780943"/>
            <a:ext cx="5085478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We have continuous cartography of all our territory of management (almost 500,000 km2</a:t>
            </a:r>
            <a:r>
              <a:rPr lang="en-US" dirty="0" smtClean="0">
                <a:latin typeface="Calibri" panose="020F0502020204030204" pitchFamily="34" charset="0"/>
              </a:rPr>
              <a:t>)</a:t>
            </a:r>
          </a:p>
          <a:p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available </a:t>
            </a:r>
            <a:r>
              <a:rPr lang="en-US" dirty="0">
                <a:latin typeface="Calibri" panose="020F0502020204030204" pitchFamily="34" charset="0"/>
              </a:rPr>
              <a:t>through the electronic office, </a:t>
            </a:r>
            <a:endParaRPr lang="en-US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viewer </a:t>
            </a:r>
            <a:r>
              <a:rPr lang="en-US" dirty="0">
                <a:latin typeface="Calibri" panose="020F0502020204030204" pitchFamily="34" charset="0"/>
              </a:rPr>
              <a:t>that allows users to navigate from an overview of the complete territory to approach each one of the parcels and units </a:t>
            </a:r>
            <a:endParaRPr lang="en-US" dirty="0" smtClean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and </a:t>
            </a:r>
            <a:r>
              <a:rPr lang="en-US" dirty="0">
                <a:latin typeface="Calibri" panose="020F0502020204030204" pitchFamily="34" charset="0"/>
              </a:rPr>
              <a:t>also through the map access to the most relevant alphanumeric characteristics of them.</a:t>
            </a:r>
          </a:p>
        </p:txBody>
      </p:sp>
    </p:spTree>
    <p:extLst>
      <p:ext uri="{BB962C8B-B14F-4D97-AF65-F5344CB8AC3E}">
        <p14:creationId xmlns:p14="http://schemas.microsoft.com/office/powerpoint/2010/main" val="16099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705100" y="685800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  <a:p>
            <a:endParaRPr lang="es-ES" dirty="0" smtClean="0"/>
          </a:p>
          <a:p>
            <a:r>
              <a:rPr lang="es-ES" dirty="0" smtClean="0"/>
              <a:t> Este uso múltiple del catastro introduce requerimientos: • Nuevos atributos o características • Vinculación de la unidad básica (finca, parcela, predio, bien inmueble) con diferentes características o atributos • De georreferenciación y localización de datos y bases de datos • De georreferenciación y localización de los hechos, actos, negocios y en general fenómenos que ocurren en el territorio • Todo ello incide básicamente en dos características: • La necesidad de una mayor homogeneidad de información • La necesidad de asegurar una calidad mínima del dato cartográfico, geométrico en todos sus aspectos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49179" t="16041" r="16501" b="57709"/>
          <a:stretch/>
        </p:blipFill>
        <p:spPr>
          <a:xfrm>
            <a:off x="7385303" y="1059531"/>
            <a:ext cx="4465321" cy="1920240"/>
          </a:xfrm>
          <a:prstGeom prst="rect">
            <a:avLst/>
          </a:prstGeom>
        </p:spPr>
      </p:pic>
      <p:sp>
        <p:nvSpPr>
          <p:cNvPr id="4" name="5 Rectángulo"/>
          <p:cNvSpPr/>
          <p:nvPr/>
        </p:nvSpPr>
        <p:spPr>
          <a:xfrm>
            <a:off x="606020" y="1059531"/>
            <a:ext cx="76576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The fiscal Cadastre has become a Multifunctional Cadastre</a:t>
            </a:r>
            <a:endParaRPr lang="en-GB" sz="2400" b="1" dirty="0"/>
          </a:p>
        </p:txBody>
      </p:sp>
      <p:sp>
        <p:nvSpPr>
          <p:cNvPr id="5" name="Rectángulo 4"/>
          <p:cNvSpPr/>
          <p:nvPr/>
        </p:nvSpPr>
        <p:spPr>
          <a:xfrm>
            <a:off x="746761" y="1763310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Legal security and fraud control in real estate traffic:</a:t>
            </a:r>
          </a:p>
          <a:p>
            <a:r>
              <a:rPr lang="en-US" dirty="0"/>
              <a:t>Location and identification of the properties.</a:t>
            </a:r>
          </a:p>
          <a:p>
            <a:r>
              <a:rPr lang="en-US" dirty="0"/>
              <a:t>The cadastral reference as "Real estate  </a:t>
            </a:r>
            <a:r>
              <a:rPr lang="en-US" dirty="0" smtClean="0"/>
              <a:t>identifier“ </a:t>
            </a:r>
            <a:r>
              <a:rPr lang="en-US" dirty="0"/>
              <a:t>in</a:t>
            </a:r>
          </a:p>
          <a:p>
            <a:r>
              <a:rPr lang="en-US" dirty="0"/>
              <a:t>deeds- </a:t>
            </a:r>
            <a:r>
              <a:rPr lang="en-US" dirty="0" err="1"/>
              <a:t>Rg</a:t>
            </a:r>
            <a:r>
              <a:rPr lang="en-US" dirty="0"/>
              <a:t>. Property / Tax </a:t>
            </a:r>
            <a:r>
              <a:rPr lang="en-US" dirty="0" err="1" smtClean="0"/>
              <a:t>ation</a:t>
            </a:r>
            <a:r>
              <a:rPr lang="en-US" dirty="0" smtClean="0"/>
              <a:t>/ </a:t>
            </a:r>
            <a:r>
              <a:rPr lang="en-US" dirty="0"/>
              <a:t>Contracts / Valuations</a:t>
            </a:r>
          </a:p>
          <a:p>
            <a:endParaRPr lang="en-US" b="1" dirty="0"/>
          </a:p>
          <a:p>
            <a:r>
              <a:rPr lang="en-US" sz="2000" b="1" dirty="0"/>
              <a:t>Social and aid </a:t>
            </a:r>
            <a:r>
              <a:rPr lang="en-US" sz="2000" b="1" dirty="0" smtClean="0"/>
              <a:t>policies</a:t>
            </a:r>
          </a:p>
          <a:p>
            <a:r>
              <a:rPr lang="en-US" sz="2000" b="1" dirty="0" smtClean="0"/>
              <a:t>Energy  reports</a:t>
            </a:r>
            <a:endParaRPr lang="en-US" sz="2000" b="1" dirty="0"/>
          </a:p>
        </p:txBody>
      </p:sp>
      <p:sp>
        <p:nvSpPr>
          <p:cNvPr id="6" name="Rectángulo 5"/>
          <p:cNvSpPr/>
          <p:nvPr/>
        </p:nvSpPr>
        <p:spPr>
          <a:xfrm>
            <a:off x="725808" y="3843822"/>
            <a:ext cx="3831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/>
              <a:t> </a:t>
            </a:r>
            <a:r>
              <a:rPr lang="es-ES" sz="2000" b="1" dirty="0" err="1"/>
              <a:t>Policies</a:t>
            </a:r>
            <a:r>
              <a:rPr lang="es-ES" sz="2000" b="1" dirty="0"/>
              <a:t>, </a:t>
            </a:r>
            <a:r>
              <a:rPr lang="es-ES" sz="2000" b="1" dirty="0" err="1"/>
              <a:t>infraestructures</a:t>
            </a:r>
            <a:r>
              <a:rPr lang="es-ES" sz="2000" b="1" dirty="0"/>
              <a:t>, </a:t>
            </a:r>
            <a:r>
              <a:rPr lang="es-ES" sz="2000" b="1" dirty="0" err="1"/>
              <a:t>services</a:t>
            </a:r>
            <a:endParaRPr lang="es-ES" sz="2000" b="1" dirty="0"/>
          </a:p>
        </p:txBody>
      </p:sp>
      <p:sp>
        <p:nvSpPr>
          <p:cNvPr id="7" name="Rectángulo 6"/>
          <p:cNvSpPr/>
          <p:nvPr/>
        </p:nvSpPr>
        <p:spPr>
          <a:xfrm>
            <a:off x="1051559" y="442951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• </a:t>
            </a:r>
            <a:r>
              <a:rPr lang="en-US" dirty="0" smtClean="0"/>
              <a:t>Urban </a:t>
            </a:r>
            <a:r>
              <a:rPr lang="en-US" dirty="0"/>
              <a:t>planning</a:t>
            </a:r>
            <a:r>
              <a:rPr lang="en-US" dirty="0" smtClean="0"/>
              <a:t>, </a:t>
            </a:r>
            <a:r>
              <a:rPr lang="en-US" dirty="0"/>
              <a:t>land use</a:t>
            </a:r>
            <a:br>
              <a:rPr lang="en-US" dirty="0"/>
            </a:br>
            <a:r>
              <a:rPr lang="en-US" dirty="0"/>
              <a:t>• Networks of services and supplies</a:t>
            </a:r>
            <a:br>
              <a:rPr lang="en-US" dirty="0"/>
            </a:br>
            <a:r>
              <a:rPr lang="en-US" dirty="0"/>
              <a:t>• Agrarian, environmental, building features </a:t>
            </a:r>
            <a:endParaRPr lang="en-US" dirty="0" smtClean="0"/>
          </a:p>
          <a:p>
            <a:r>
              <a:rPr lang="en-US" dirty="0" smtClean="0"/>
              <a:t>• </a:t>
            </a:r>
            <a:r>
              <a:rPr lang="en-US" dirty="0"/>
              <a:t>Other rights, limitations and restrictions</a:t>
            </a:r>
            <a:br>
              <a:rPr lang="en-US" dirty="0"/>
            </a:br>
            <a:r>
              <a:rPr lang="en-US" dirty="0"/>
              <a:t>• Risk maps, civil protection, emergencies</a:t>
            </a:r>
            <a:br>
              <a:rPr lang="en-US" dirty="0"/>
            </a:br>
            <a:r>
              <a:rPr lang="en-US" dirty="0"/>
              <a:t>• Linking or support of statistical data (geo-statistics)</a:t>
            </a:r>
            <a:endParaRPr lang="es-E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b="22322"/>
          <a:stretch/>
        </p:blipFill>
        <p:spPr bwMode="auto">
          <a:xfrm>
            <a:off x="7773796" y="3090920"/>
            <a:ext cx="3199003" cy="355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368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9" r="16410"/>
          <a:stretch/>
        </p:blipFill>
        <p:spPr>
          <a:xfrm>
            <a:off x="756745" y="1307280"/>
            <a:ext cx="2081048" cy="21017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45" y="3929617"/>
            <a:ext cx="2081048" cy="2070643"/>
          </a:xfrm>
          <a:prstGeom prst="rect">
            <a:avLst/>
          </a:prstGeom>
        </p:spPr>
      </p:pic>
      <p:sp>
        <p:nvSpPr>
          <p:cNvPr id="5" name="AutoShape 2" descr="Resultat d'imatges de martin salzman kadaster nl"/>
          <p:cNvSpPr>
            <a:spLocks noChangeAspect="1" noChangeArrowheads="1"/>
          </p:cNvSpPr>
          <p:nvPr/>
        </p:nvSpPr>
        <p:spPr bwMode="auto">
          <a:xfrm>
            <a:off x="63500" y="-136525"/>
            <a:ext cx="17653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3531038" y="1307280"/>
            <a:ext cx="7313746" cy="1581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legal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boundaries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vey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fiscal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…………….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legal and no legal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parcels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gaps and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overlaps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……..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similars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531038" y="4274749"/>
            <a:ext cx="7313746" cy="106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Finland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cadastre shows to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cadastral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index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……………………..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meants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cadastral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index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96468" y="5089283"/>
            <a:ext cx="1128217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 </a:t>
            </a:r>
            <a:endParaRPr lang="en-US" sz="2400" dirty="0"/>
          </a:p>
          <a:p>
            <a:r>
              <a:rPr lang="en-US" sz="2000" dirty="0" smtClean="0"/>
              <a:t>Need of a  </a:t>
            </a:r>
            <a:r>
              <a:rPr lang="en-US" sz="2000" dirty="0"/>
              <a:t>greater homogeneity of information </a:t>
            </a:r>
            <a:r>
              <a:rPr lang="en-US" sz="2000" dirty="0" smtClean="0"/>
              <a:t> (standardization and interoperability)</a:t>
            </a:r>
          </a:p>
          <a:p>
            <a:endParaRPr lang="en-US" sz="700" dirty="0" smtClean="0"/>
          </a:p>
          <a:p>
            <a:r>
              <a:rPr lang="en-US" sz="2000" dirty="0" smtClean="0"/>
              <a:t>Need of access and exchange of cadastral information</a:t>
            </a:r>
          </a:p>
          <a:p>
            <a:endParaRPr lang="en-US" sz="700" dirty="0" smtClean="0"/>
          </a:p>
          <a:p>
            <a:r>
              <a:rPr lang="en-US" sz="2000" dirty="0" smtClean="0"/>
              <a:t>Need </a:t>
            </a:r>
            <a:r>
              <a:rPr lang="en-US" sz="2000" dirty="0"/>
              <a:t>to ensure a minimum </a:t>
            </a:r>
            <a:r>
              <a:rPr lang="en-US" sz="2000" b="1" dirty="0">
                <a:solidFill>
                  <a:srgbClr val="FF0000"/>
                </a:solidFill>
              </a:rPr>
              <a:t>quality of the cartographic </a:t>
            </a:r>
            <a:r>
              <a:rPr lang="en-US" sz="2000" b="1" dirty="0" smtClean="0">
                <a:solidFill>
                  <a:srgbClr val="FF0000"/>
                </a:solidFill>
              </a:rPr>
              <a:t>data</a:t>
            </a:r>
            <a:endParaRPr lang="es-ES" sz="2000" b="1" dirty="0">
              <a:solidFill>
                <a:srgbClr val="FF0000"/>
              </a:solidFill>
            </a:endParaRPr>
          </a:p>
          <a:p>
            <a:endParaRPr lang="es-ES" sz="2400" dirty="0"/>
          </a:p>
        </p:txBody>
      </p:sp>
      <p:sp>
        <p:nvSpPr>
          <p:cNvPr id="3" name="5 Rectángulo"/>
          <p:cNvSpPr/>
          <p:nvPr/>
        </p:nvSpPr>
        <p:spPr>
          <a:xfrm>
            <a:off x="493776" y="1105393"/>
            <a:ext cx="765764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The fiscal Cadastre has become a Multifunctional Cadastre</a:t>
            </a:r>
            <a:endParaRPr lang="en-GB" sz="2400" b="1" dirty="0"/>
          </a:p>
        </p:txBody>
      </p:sp>
      <p:sp>
        <p:nvSpPr>
          <p:cNvPr id="4" name="Rectángulo 3"/>
          <p:cNvSpPr/>
          <p:nvPr/>
        </p:nvSpPr>
        <p:spPr>
          <a:xfrm>
            <a:off x="493776" y="5047488"/>
            <a:ext cx="11320272" cy="1609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abajo 4"/>
          <p:cNvSpPr/>
          <p:nvPr/>
        </p:nvSpPr>
        <p:spPr>
          <a:xfrm>
            <a:off x="5439918" y="4469242"/>
            <a:ext cx="375666" cy="6949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493776" y="1797237"/>
            <a:ext cx="675436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This multiple use of the cadastre introduces requirements:</a:t>
            </a:r>
          </a:p>
          <a:p>
            <a:endParaRPr lang="en-US" sz="2000" dirty="0"/>
          </a:p>
          <a:p>
            <a:r>
              <a:rPr lang="en-US" sz="2000" dirty="0"/>
              <a:t> • New attributes and characteristics </a:t>
            </a:r>
            <a:endParaRPr lang="en-US" sz="2000" dirty="0" smtClean="0"/>
          </a:p>
          <a:p>
            <a:endParaRPr lang="en-US" sz="900" dirty="0"/>
          </a:p>
          <a:p>
            <a:r>
              <a:rPr lang="en-US" sz="2000" dirty="0"/>
              <a:t>• </a:t>
            </a:r>
            <a:r>
              <a:rPr lang="en-US" sz="2000" dirty="0" smtClean="0"/>
              <a:t>Link </a:t>
            </a:r>
            <a:r>
              <a:rPr lang="en-US" sz="2000" dirty="0"/>
              <a:t>of the basic unit (cadastral parcel</a:t>
            </a:r>
            <a:r>
              <a:rPr lang="en-US" sz="2000" dirty="0" smtClean="0"/>
              <a:t>, building,  </a:t>
            </a:r>
            <a:r>
              <a:rPr lang="en-US" sz="2000" dirty="0"/>
              <a:t>real estate) with other object or attributes </a:t>
            </a:r>
            <a:endParaRPr lang="en-US" sz="2000" dirty="0" smtClean="0"/>
          </a:p>
          <a:p>
            <a:endParaRPr lang="en-US" sz="1100" dirty="0"/>
          </a:p>
          <a:p>
            <a:r>
              <a:rPr lang="en-US" sz="2000" dirty="0"/>
              <a:t>• Necessity of geo-referencing and location of the events, acts, business and in general phenomena that occur in the territory 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5643" y="1558258"/>
            <a:ext cx="2860305" cy="3109449"/>
          </a:xfrm>
          <a:prstGeom prst="rect">
            <a:avLst/>
          </a:prstGeom>
          <a:noFill/>
          <a:ln w="9360">
            <a:solidFill>
              <a:srgbClr val="800000"/>
            </a:solidFill>
            <a:miter lim="800000"/>
            <a:headEnd/>
            <a:tailEnd/>
          </a:ln>
          <a:effectLst>
            <a:outerShdw dist="107933" dir="18900000" algn="ctr" rotWithShape="0">
              <a:srgbClr val="808080">
                <a:alpha val="5002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8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795072" y="4840897"/>
            <a:ext cx="7920880" cy="170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44546A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44546A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-</a:t>
            </a:r>
            <a:r>
              <a:rPr lang="en-US" sz="24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the cadastral </a:t>
            </a:r>
            <a:r>
              <a:rPr lang="en-US" sz="24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map </a:t>
            </a:r>
            <a:r>
              <a:rPr lang="en-US" sz="24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as the basis of its graphic representation, </a:t>
            </a:r>
          </a:p>
          <a:p>
            <a:pPr algn="just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-allowing simultaneously the updating and correction of the cadastral data.</a:t>
            </a:r>
          </a:p>
        </p:txBody>
      </p:sp>
      <p:pic>
        <p:nvPicPr>
          <p:cNvPr id="113666" name="Picture 2" descr="Resultado de imagen de objective"/>
          <p:cNvPicPr>
            <a:picLocks noChangeAspect="1" noChangeArrowheads="1"/>
          </p:cNvPicPr>
          <p:nvPr/>
        </p:nvPicPr>
        <p:blipFill>
          <a:blip r:embed="rId2" cstate="print"/>
          <a:srcRect l="4082"/>
          <a:stretch>
            <a:fillRect/>
          </a:stretch>
        </p:blipFill>
        <p:spPr bwMode="auto">
          <a:xfrm>
            <a:off x="7485422" y="2057367"/>
            <a:ext cx="3457364" cy="2525191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1076012" y="3141461"/>
            <a:ext cx="7399515" cy="13553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To give real estate traffic greater legal certainty by incorporating the </a:t>
            </a:r>
            <a:r>
              <a:rPr lang="en-US" sz="2400" b="1" dirty="0" err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georeferenced</a:t>
            </a:r>
            <a:r>
              <a:rPr lang="en-US" sz="24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graphic information of the parcels in the Property Rights Registry,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F887-9FA1-464F-AFD8-4623EEBAB42F}" type="slidenum">
              <a:rPr lang="es-ES" smtClean="0"/>
              <a:pPr/>
              <a:t>21</a:t>
            </a:fld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94357" y="2057367"/>
            <a:ext cx="8229600" cy="1143000"/>
          </a:xfrm>
        </p:spPr>
        <p:txBody>
          <a:bodyPr/>
          <a:lstStyle/>
          <a:p>
            <a:r>
              <a:rPr lang="es-ES" dirty="0" err="1" smtClean="0"/>
              <a:t>Law</a:t>
            </a:r>
            <a:r>
              <a:rPr lang="es-ES" dirty="0" smtClean="0"/>
              <a:t> 13/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41683" y="1038259"/>
            <a:ext cx="748883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+mj-lt"/>
              </a:rPr>
              <a:t>Cadastre – Property Rights Registry Coordination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/>
          <a:srcRect r="63530"/>
          <a:stretch/>
        </p:blipFill>
        <p:spPr>
          <a:xfrm>
            <a:off x="641683" y="1804294"/>
            <a:ext cx="1421869" cy="109435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/>
          <a:srcRect l="59886" t="-835" r="-8670" b="835"/>
          <a:stretch/>
        </p:blipFill>
        <p:spPr>
          <a:xfrm>
            <a:off x="2193629" y="1784151"/>
            <a:ext cx="1760988" cy="101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605509" y="2366912"/>
            <a:ext cx="869242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</a:rPr>
              <a:t>Once  the  cadastral  data  is  coordinated by  the Property  Rights  Registry,  the  </a:t>
            </a:r>
            <a:r>
              <a:rPr lang="en-US" sz="2200" b="1" dirty="0">
                <a:solidFill>
                  <a:srgbClr val="002060"/>
                </a:solidFill>
              </a:rPr>
              <a:t>delimitation, location  and  area  of cadastral data  are  considered  to  be  true  for  all  legal purposes. </a:t>
            </a:r>
          </a:p>
          <a:p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6F887-9FA1-464F-AFD8-4623EEBAB42F}" type="slidenum">
              <a:rPr lang="es-ES" smtClean="0"/>
              <a:pPr/>
              <a:t>22</a:t>
            </a:fld>
            <a:endParaRPr lang="es-ES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39612" r="47328" b="22646"/>
          <a:stretch>
            <a:fillRect/>
          </a:stretch>
        </p:blipFill>
        <p:spPr bwMode="auto">
          <a:xfrm>
            <a:off x="2159147" y="3813462"/>
            <a:ext cx="3954667" cy="28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895058" y="5377131"/>
            <a:ext cx="4368440" cy="12618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endParaRPr lang="es-ES" dirty="0" smtClean="0"/>
          </a:p>
          <a:p>
            <a:r>
              <a:rPr lang="es-ES" sz="2200" b="1" dirty="0" smtClean="0">
                <a:solidFill>
                  <a:srgbClr val="002060"/>
                </a:solidFill>
              </a:rPr>
              <a:t> </a:t>
            </a:r>
            <a:r>
              <a:rPr lang="es-ES" sz="2200" b="1" dirty="0" err="1" smtClean="0">
                <a:solidFill>
                  <a:srgbClr val="002060"/>
                </a:solidFill>
              </a:rPr>
              <a:t>It</a:t>
            </a:r>
            <a:r>
              <a:rPr lang="es-ES" sz="2200" b="1" dirty="0" smtClean="0">
                <a:solidFill>
                  <a:srgbClr val="002060"/>
                </a:solidFill>
              </a:rPr>
              <a:t> obligue </a:t>
            </a:r>
            <a:r>
              <a:rPr lang="es-ES" sz="2200" b="1" dirty="0" err="1">
                <a:solidFill>
                  <a:srgbClr val="002060"/>
                </a:solidFill>
              </a:rPr>
              <a:t>us</a:t>
            </a:r>
            <a:r>
              <a:rPr lang="es-ES" sz="2200" b="1" dirty="0">
                <a:solidFill>
                  <a:srgbClr val="002060"/>
                </a:solidFill>
              </a:rPr>
              <a:t> to </a:t>
            </a:r>
            <a:r>
              <a:rPr lang="es-ES" sz="2200" b="1" dirty="0" err="1">
                <a:solidFill>
                  <a:srgbClr val="002060"/>
                </a:solidFill>
              </a:rPr>
              <a:t>improve</a:t>
            </a:r>
            <a:r>
              <a:rPr lang="es-ES" sz="2200" b="1" dirty="0">
                <a:solidFill>
                  <a:srgbClr val="002060"/>
                </a:solidFill>
              </a:rPr>
              <a:t> </a:t>
            </a:r>
            <a:r>
              <a:rPr lang="es-ES" sz="2200" b="1" dirty="0" err="1">
                <a:solidFill>
                  <a:srgbClr val="002060"/>
                </a:solidFill>
              </a:rPr>
              <a:t>our</a:t>
            </a:r>
            <a:r>
              <a:rPr lang="es-ES" sz="2200" b="1" dirty="0">
                <a:solidFill>
                  <a:srgbClr val="002060"/>
                </a:solidFill>
              </a:rPr>
              <a:t> </a:t>
            </a:r>
            <a:r>
              <a:rPr lang="es-ES" sz="2200" b="1" dirty="0" err="1" smtClean="0">
                <a:solidFill>
                  <a:srgbClr val="002060"/>
                </a:solidFill>
              </a:rPr>
              <a:t>quality</a:t>
            </a:r>
            <a:endParaRPr lang="es-ES" sz="2200" b="1" dirty="0" smtClean="0">
              <a:solidFill>
                <a:srgbClr val="002060"/>
              </a:solidFill>
            </a:endParaRPr>
          </a:p>
          <a:p>
            <a:endParaRPr lang="es-ES" dirty="0"/>
          </a:p>
          <a:p>
            <a:endParaRPr lang="es-ES" dirty="0"/>
          </a:p>
        </p:txBody>
      </p:sp>
      <p:sp>
        <p:nvSpPr>
          <p:cNvPr id="8" name="Marcador de texto 3"/>
          <p:cNvSpPr txBox="1">
            <a:spLocks/>
          </p:cNvSpPr>
          <p:nvPr/>
        </p:nvSpPr>
        <p:spPr>
          <a:xfrm>
            <a:off x="735082" y="1401072"/>
            <a:ext cx="9837174" cy="61313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The cadastral cartography is the basis of the Property Rights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Registry </a:t>
            </a:r>
            <a:endParaRPr lang="es-ES" sz="1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itchFamily="34" charset="0"/>
              <a:buNone/>
            </a:pPr>
            <a:endParaRPr lang="es-ES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8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5408" y="775601"/>
            <a:ext cx="7881185" cy="557244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2" name="Marcador de texto 3"/>
          <p:cNvSpPr txBox="1">
            <a:spLocks/>
          </p:cNvSpPr>
          <p:nvPr/>
        </p:nvSpPr>
        <p:spPr>
          <a:xfrm>
            <a:off x="603111" y="1105969"/>
            <a:ext cx="8101977" cy="57652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The cadastral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cartography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endParaRPr lang="es-E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 and UPDATED</a:t>
            </a:r>
          </a:p>
          <a:p>
            <a:endParaRPr lang="es-E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CONTINOUS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OFFICIAL, IT HAS </a:t>
            </a:r>
            <a:r>
              <a:rPr lang="es-ES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PRESSUMTION of CERTAINTY</a:t>
            </a:r>
            <a:endParaRPr lang="es-E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GIVES TRANSPARENCY AND SECURITY TO REAL ESTATE TRAFFIC</a:t>
            </a:r>
          </a:p>
          <a:p>
            <a:endParaRPr lang="es-E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OBTAINED ACCORDING TO STANDARD IN COLLABORATION</a:t>
            </a:r>
          </a:p>
          <a:p>
            <a:endParaRPr lang="es-E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WIDELY USED, PUBLIC, FREE, ACCESIBLE.</a:t>
            </a:r>
          </a:p>
          <a:p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itchFamily="34" charset="0"/>
              <a:buNone/>
            </a:pPr>
            <a:endParaRPr lang="es-E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603111" y="4407408"/>
            <a:ext cx="6510921" cy="603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8412480" y="4014216"/>
            <a:ext cx="3176410" cy="138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chemeClr val="tx1"/>
                </a:solidFill>
              </a:rPr>
              <a:t>Atribute </a:t>
            </a:r>
            <a:r>
              <a:rPr lang="es-ES" dirty="0" err="1" smtClean="0">
                <a:solidFill>
                  <a:schemeClr val="tx1"/>
                </a:solidFill>
              </a:rPr>
              <a:t>quality</a:t>
            </a:r>
            <a:r>
              <a:rPr lang="es-ES" dirty="0" smtClean="0">
                <a:solidFill>
                  <a:schemeClr val="tx1"/>
                </a:solidFill>
              </a:rPr>
              <a:t> control </a:t>
            </a:r>
          </a:p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Graphical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quality</a:t>
            </a:r>
            <a:r>
              <a:rPr lang="es-ES" dirty="0" smtClean="0">
                <a:solidFill>
                  <a:schemeClr val="tx1"/>
                </a:solidFill>
              </a:rPr>
              <a:t> control</a:t>
            </a:r>
          </a:p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Topological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quality</a:t>
            </a:r>
            <a:r>
              <a:rPr lang="es-ES" dirty="0" smtClean="0">
                <a:solidFill>
                  <a:schemeClr val="tx1"/>
                </a:solidFill>
              </a:rPr>
              <a:t> control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4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4814" t="20830" r="15611" b="6875"/>
          <a:stretch/>
        </p:blipFill>
        <p:spPr>
          <a:xfrm>
            <a:off x="2909583" y="1569458"/>
            <a:ext cx="9052561" cy="5288542"/>
          </a:xfrm>
          <a:prstGeom prst="rect">
            <a:avLst/>
          </a:prstGeom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237736" y="1038659"/>
            <a:ext cx="6632786" cy="48357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Cadastral basic data / Daily updating </a:t>
            </a:r>
          </a:p>
        </p:txBody>
      </p:sp>
      <p:sp>
        <p:nvSpPr>
          <p:cNvPr id="6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33853" y="5972846"/>
            <a:ext cx="2289053" cy="329352"/>
          </a:xfrm>
        </p:spPr>
        <p:txBody>
          <a:bodyPr/>
          <a:lstStyle/>
          <a:p>
            <a:fld id="{1A3CCB20-2C6B-4513-8134-B96A55391C55}" type="slidenum">
              <a:rPr lang="es-ES" smtClean="0"/>
              <a:pPr/>
              <a:t>24</a:t>
            </a:fld>
            <a:endParaRPr lang="es-ES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37736" y="1569458"/>
            <a:ext cx="6838592" cy="48197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333399"/>
              </a:buClr>
              <a:defRPr/>
            </a:pPr>
            <a:r>
              <a:rPr lang="en-GB" sz="2400" b="1" dirty="0"/>
              <a:t>Urban Cadastre</a:t>
            </a:r>
          </a:p>
          <a:p>
            <a:pPr lvl="1" indent="-174625">
              <a:spcBef>
                <a:spcPct val="200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en-GB" sz="2400" dirty="0"/>
              <a:t>1.062.636 ha maps 1/1.000 o 1/500</a:t>
            </a:r>
          </a:p>
          <a:p>
            <a:pPr lvl="1" indent="-174625">
              <a:spcBef>
                <a:spcPct val="200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en-GB" sz="2400" dirty="0"/>
              <a:t>12 M de buildings </a:t>
            </a:r>
          </a:p>
          <a:p>
            <a:pPr lvl="1" indent="-174625">
              <a:spcBef>
                <a:spcPct val="200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en-GB" sz="2400" dirty="0"/>
              <a:t>14 M cadastral  parcels, </a:t>
            </a:r>
          </a:p>
          <a:p>
            <a:pPr lvl="1" indent="-174625">
              <a:spcBef>
                <a:spcPct val="200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en-GB" sz="2400" dirty="0"/>
              <a:t>39 M urban units</a:t>
            </a:r>
          </a:p>
          <a:p>
            <a:pPr lvl="1" indent="-174625">
              <a:spcBef>
                <a:spcPct val="200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en-GB" sz="2400" b="1" dirty="0">
                <a:solidFill>
                  <a:srgbClr val="FF0000"/>
                </a:solidFill>
              </a:rPr>
              <a:t>6.500 real estate updated daily, 480 new constructions</a:t>
            </a:r>
          </a:p>
          <a:p>
            <a:pPr>
              <a:spcBef>
                <a:spcPct val="20000"/>
              </a:spcBef>
              <a:buClr>
                <a:srgbClr val="333399"/>
              </a:buClr>
              <a:defRPr/>
            </a:pPr>
            <a:r>
              <a:rPr lang="en-GB" sz="2400" b="1" dirty="0"/>
              <a:t>Rural Cadastre:</a:t>
            </a:r>
          </a:p>
          <a:p>
            <a:pPr lvl="1" indent="-174625">
              <a:spcBef>
                <a:spcPct val="200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en-GB" sz="2400" dirty="0"/>
              <a:t>47.387.942 ha maps a 1:5.000</a:t>
            </a:r>
          </a:p>
          <a:p>
            <a:pPr lvl="1" indent="-174625">
              <a:spcBef>
                <a:spcPct val="200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en-GB" sz="2400" dirty="0"/>
              <a:t>39,2 M parcels</a:t>
            </a:r>
          </a:p>
          <a:p>
            <a:pPr lvl="1" indent="-174625">
              <a:spcBef>
                <a:spcPct val="20000"/>
              </a:spcBef>
              <a:buClr>
                <a:srgbClr val="333399"/>
              </a:buClr>
              <a:buFont typeface="Arial" pitchFamily="34" charset="0"/>
              <a:buChar char="•"/>
              <a:defRPr/>
            </a:pPr>
            <a:r>
              <a:rPr lang="en-GB" sz="2400" b="1" dirty="0">
                <a:solidFill>
                  <a:srgbClr val="FF0000"/>
                </a:solidFill>
              </a:rPr>
              <a:t>2.500 real estate updated </a:t>
            </a:r>
            <a:r>
              <a:rPr lang="en-GB" sz="2400" b="1" dirty="0" smtClean="0">
                <a:solidFill>
                  <a:srgbClr val="FF0000"/>
                </a:solidFill>
              </a:rPr>
              <a:t>daily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1044" y="2010280"/>
            <a:ext cx="1509478" cy="13586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4076" y="4352544"/>
            <a:ext cx="1347917" cy="14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/>
          </p:cNvSpPr>
          <p:nvPr/>
        </p:nvSpPr>
        <p:spPr>
          <a:xfrm>
            <a:off x="370420" y="1747637"/>
            <a:ext cx="7344982" cy="440565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sz="2000" dirty="0">
                <a:latin typeface="Calibri" pitchFamily="34" charset="0"/>
              </a:rPr>
              <a:t>Compulsory Declarations of </a:t>
            </a:r>
            <a:r>
              <a:rPr lang="en-GB" sz="2000" dirty="0" smtClean="0">
                <a:latin typeface="Calibri" pitchFamily="34" charset="0"/>
              </a:rPr>
              <a:t>titleholders</a:t>
            </a:r>
          </a:p>
          <a:p>
            <a:pPr lvl="1"/>
            <a:endParaRPr lang="en-GB" sz="2000" dirty="0">
              <a:latin typeface="Calibri" pitchFamily="34" charset="0"/>
            </a:endParaRPr>
          </a:p>
          <a:p>
            <a:pPr lvl="1"/>
            <a:r>
              <a:rPr lang="en-GB" sz="2000" dirty="0">
                <a:latin typeface="Calibri" pitchFamily="34" charset="0"/>
              </a:rPr>
              <a:t>Institutional collaborators</a:t>
            </a:r>
          </a:p>
          <a:p>
            <a:pPr lvl="2"/>
            <a:r>
              <a:rPr lang="en-GB" sz="1800" dirty="0" smtClean="0">
                <a:latin typeface="Calibri" pitchFamily="34" charset="0"/>
              </a:rPr>
              <a:t>AGRICULTURAL </a:t>
            </a:r>
            <a:r>
              <a:rPr lang="en-GB" sz="1800" dirty="0">
                <a:latin typeface="Calibri" pitchFamily="34" charset="0"/>
              </a:rPr>
              <a:t>MINISTRY</a:t>
            </a:r>
          </a:p>
          <a:p>
            <a:pPr lvl="2"/>
            <a:r>
              <a:rPr lang="en-US" sz="1800" dirty="0" smtClean="0">
                <a:latin typeface="Calibri" pitchFamily="34" charset="0"/>
              </a:rPr>
              <a:t>NOTARIES </a:t>
            </a:r>
            <a:endParaRPr lang="en-US" sz="1800" dirty="0">
              <a:latin typeface="Calibri" pitchFamily="34" charset="0"/>
            </a:endParaRPr>
          </a:p>
          <a:p>
            <a:pPr lvl="2"/>
            <a:r>
              <a:rPr lang="en-US" sz="1800" dirty="0" smtClean="0">
                <a:latin typeface="Calibri" pitchFamily="34" charset="0"/>
              </a:rPr>
              <a:t>PROPERTY </a:t>
            </a:r>
            <a:r>
              <a:rPr lang="en-US" sz="1800" dirty="0">
                <a:latin typeface="Calibri" pitchFamily="34" charset="0"/>
              </a:rPr>
              <a:t>RIGHTS REGISTRARS </a:t>
            </a:r>
          </a:p>
          <a:p>
            <a:pPr lvl="2"/>
            <a:r>
              <a:rPr lang="en-GB" sz="1800" dirty="0">
                <a:latin typeface="Calibri" pitchFamily="34" charset="0"/>
              </a:rPr>
              <a:t>SPANISH TAX </a:t>
            </a:r>
            <a:r>
              <a:rPr lang="en-GB" sz="1800" dirty="0" smtClean="0">
                <a:latin typeface="Calibri" pitchFamily="34" charset="0"/>
              </a:rPr>
              <a:t>AGENCY</a:t>
            </a:r>
          </a:p>
          <a:p>
            <a:pPr lvl="2"/>
            <a:endParaRPr lang="en-GB" sz="1800" dirty="0">
              <a:latin typeface="Calibri" pitchFamily="34" charset="0"/>
            </a:endParaRPr>
          </a:p>
          <a:p>
            <a:pPr lvl="1"/>
            <a:r>
              <a:rPr lang="en-GB" sz="2000" dirty="0">
                <a:latin typeface="Calibri" pitchFamily="34" charset="0"/>
              </a:rPr>
              <a:t>Collaboration agreements with municipalities and local and regional </a:t>
            </a:r>
            <a:r>
              <a:rPr lang="en-GB" sz="2000" dirty="0" smtClean="0">
                <a:latin typeface="Calibri" pitchFamily="34" charset="0"/>
              </a:rPr>
              <a:t>authorities</a:t>
            </a:r>
          </a:p>
          <a:p>
            <a:pPr lvl="1"/>
            <a:endParaRPr lang="en-GB" sz="2000" dirty="0">
              <a:latin typeface="Calibri" pitchFamily="34" charset="0"/>
            </a:endParaRPr>
          </a:p>
          <a:p>
            <a:pPr lvl="1"/>
            <a:r>
              <a:rPr lang="en-GB" sz="2000" dirty="0">
                <a:latin typeface="Calibri" pitchFamily="34" charset="0"/>
              </a:rPr>
              <a:t>Communications and supply of information from public administrations and </a:t>
            </a:r>
            <a:r>
              <a:rPr lang="en-GB" sz="2000" dirty="0" smtClean="0">
                <a:latin typeface="Calibri" pitchFamily="34" charset="0"/>
              </a:rPr>
              <a:t>other organisations; </a:t>
            </a:r>
            <a:r>
              <a:rPr lang="en-GB" sz="2000" dirty="0">
                <a:latin typeface="Calibri" pitchFamily="34" charset="0"/>
              </a:rPr>
              <a:t>Public Domain managers, </a:t>
            </a:r>
            <a:r>
              <a:rPr lang="en-GB" sz="2000" dirty="0" err="1">
                <a:latin typeface="Calibri" pitchFamily="34" charset="0"/>
              </a:rPr>
              <a:t>expropiations</a:t>
            </a:r>
            <a:r>
              <a:rPr lang="en-GB" sz="2000" dirty="0">
                <a:latin typeface="Calibri" pitchFamily="34" charset="0"/>
              </a:rPr>
              <a:t>, land consolidation, highways, railways, etc.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55183" y="2578979"/>
            <a:ext cx="1505456" cy="72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400" y="1747637"/>
            <a:ext cx="1028572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846" y="1681732"/>
            <a:ext cx="1757646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2616" y="2682031"/>
            <a:ext cx="1113695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3"/>
          <p:cNvSpPr txBox="1">
            <a:spLocks/>
          </p:cNvSpPr>
          <p:nvPr/>
        </p:nvSpPr>
        <p:spPr bwMode="auto">
          <a:xfrm>
            <a:off x="288976" y="929292"/>
            <a:ext cx="9289032" cy="540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 creation, update and maintenance of the cadaster in collaboration</a:t>
            </a: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:</a:t>
            </a:r>
            <a:endParaRPr lang="es-ES" sz="2400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8" t="2128" r="28732" b="-2128"/>
          <a:stretch/>
        </p:blipFill>
        <p:spPr>
          <a:xfrm>
            <a:off x="7882616" y="3736808"/>
            <a:ext cx="1523025" cy="13699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3" b="9195"/>
          <a:stretch/>
        </p:blipFill>
        <p:spPr>
          <a:xfrm>
            <a:off x="7816838" y="5393014"/>
            <a:ext cx="1506008" cy="13087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r="22698" b="38958"/>
          <a:stretch/>
        </p:blipFill>
        <p:spPr>
          <a:xfrm>
            <a:off x="9233753" y="5214938"/>
            <a:ext cx="1238924" cy="14867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76"/>
          <a:stretch/>
        </p:blipFill>
        <p:spPr>
          <a:xfrm>
            <a:off x="10516673" y="5417121"/>
            <a:ext cx="1328344" cy="12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9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79650" y="1716045"/>
            <a:ext cx="9206581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Different </a:t>
            </a:r>
            <a:r>
              <a:rPr lang="en-US" sz="2000" dirty="0" smtClean="0"/>
              <a:t>origin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In </a:t>
            </a:r>
            <a:r>
              <a:rPr lang="en-US" sz="2000" dirty="0"/>
              <a:t>addition, the management and maintenance model can increase the differences: </a:t>
            </a:r>
            <a:endParaRPr lang="en-US" sz="2000" dirty="0" smtClean="0"/>
          </a:p>
          <a:p>
            <a:endParaRPr lang="en-US" dirty="0"/>
          </a:p>
          <a:p>
            <a:pPr lvl="1"/>
            <a:r>
              <a:rPr lang="en-US" sz="2000" dirty="0" smtClean="0"/>
              <a:t>• </a:t>
            </a:r>
            <a:r>
              <a:rPr lang="en-US" sz="2000" dirty="0"/>
              <a:t>Plurality of actors: surveyors</a:t>
            </a:r>
            <a:r>
              <a:rPr lang="en-US" sz="2000" dirty="0" smtClean="0"/>
              <a:t>, architects, others 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2000" dirty="0" smtClean="0"/>
              <a:t>• </a:t>
            </a:r>
            <a:r>
              <a:rPr lang="en-US" sz="2000" dirty="0"/>
              <a:t>Different sources of information</a:t>
            </a:r>
            <a:r>
              <a:rPr lang="en-US" sz="2000" dirty="0" smtClean="0"/>
              <a:t>:</a:t>
            </a:r>
          </a:p>
          <a:p>
            <a:pPr lvl="1"/>
            <a:endParaRPr lang="en-US" sz="1200" dirty="0" smtClean="0"/>
          </a:p>
          <a:p>
            <a:pPr lvl="1"/>
            <a:r>
              <a:rPr lang="en-US" sz="2000" dirty="0" smtClean="0"/>
              <a:t>• sketches</a:t>
            </a:r>
            <a:r>
              <a:rPr lang="en-US" sz="2000" dirty="0"/>
              <a:t>, photos, plans, maps, of different quality, scale, </a:t>
            </a:r>
            <a:endParaRPr lang="en-US" sz="2000" dirty="0" smtClean="0"/>
          </a:p>
          <a:p>
            <a:pPr lvl="1"/>
            <a:endParaRPr lang="en-US" sz="1100" dirty="0" smtClean="0"/>
          </a:p>
          <a:p>
            <a:pPr lvl="1"/>
            <a:r>
              <a:rPr lang="en-US" sz="2000" dirty="0" smtClean="0"/>
              <a:t>• </a:t>
            </a:r>
            <a:r>
              <a:rPr lang="en-US" sz="2000" dirty="0"/>
              <a:t>Different </a:t>
            </a:r>
            <a:r>
              <a:rPr lang="en-US" sz="2000" dirty="0" smtClean="0"/>
              <a:t>procedures. </a:t>
            </a:r>
            <a:endParaRPr lang="es-ES" sz="2000" dirty="0"/>
          </a:p>
        </p:txBody>
      </p:sp>
      <p:sp>
        <p:nvSpPr>
          <p:cNvPr id="5" name="Rectangle 3"/>
          <p:cNvSpPr txBox="1">
            <a:spLocks/>
          </p:cNvSpPr>
          <p:nvPr/>
        </p:nvSpPr>
        <p:spPr bwMode="auto">
          <a:xfrm>
            <a:off x="279650" y="942016"/>
            <a:ext cx="9289032" cy="540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creation, update and maintenance of the cadaster in collaboration:</a:t>
            </a:r>
            <a:endParaRPr lang="es-ES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39612" r="47328" b="22646"/>
          <a:stretch>
            <a:fillRect/>
          </a:stretch>
        </p:blipFill>
        <p:spPr bwMode="auto">
          <a:xfrm>
            <a:off x="6236438" y="5408746"/>
            <a:ext cx="1695313" cy="129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7310023" y="6056827"/>
            <a:ext cx="488197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/>
              <a:t>Consequence: </a:t>
            </a:r>
            <a:endParaRPr lang="en-US" sz="2000" dirty="0" smtClean="0"/>
          </a:p>
          <a:p>
            <a:r>
              <a:rPr lang="en-US" sz="2000" dirty="0" smtClean="0"/>
              <a:t>the </a:t>
            </a:r>
            <a:r>
              <a:rPr lang="en-US" sz="2000" dirty="0"/>
              <a:t>quality of the  </a:t>
            </a:r>
            <a:r>
              <a:rPr lang="en-US" sz="2000" dirty="0" smtClean="0"/>
              <a:t>data can </a:t>
            </a:r>
            <a:r>
              <a:rPr lang="en-US" sz="2000" dirty="0"/>
              <a:t>be very different</a:t>
            </a:r>
            <a:r>
              <a:rPr lang="en-US" dirty="0"/>
              <a:t>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432304" y="1675895"/>
            <a:ext cx="6578439" cy="147732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• </a:t>
            </a:r>
            <a:r>
              <a:rPr lang="es-ES" dirty="0" err="1"/>
              <a:t>Cadastral</a:t>
            </a:r>
            <a:r>
              <a:rPr lang="es-ES" dirty="0"/>
              <a:t> </a:t>
            </a:r>
            <a:r>
              <a:rPr lang="es-ES" dirty="0" err="1"/>
              <a:t>Survey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restituted</a:t>
            </a:r>
            <a:r>
              <a:rPr lang="es-ES" dirty="0"/>
              <a:t> </a:t>
            </a:r>
            <a:r>
              <a:rPr lang="es-ES" dirty="0" err="1"/>
              <a:t>topographic</a:t>
            </a:r>
            <a:r>
              <a:rPr lang="es-ES" dirty="0"/>
              <a:t> </a:t>
            </a:r>
            <a:r>
              <a:rPr lang="es-ES" dirty="0" err="1"/>
              <a:t>basis</a:t>
            </a:r>
            <a:r>
              <a:rPr lang="es-ES" dirty="0"/>
              <a:t>.</a:t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/>
              <a:t>images</a:t>
            </a: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dirty="0" err="1" smtClean="0"/>
              <a:t>basis</a:t>
            </a:r>
            <a:r>
              <a:rPr lang="es-ES" dirty="0" smtClean="0"/>
              <a:t>(</a:t>
            </a:r>
            <a:r>
              <a:rPr lang="es-ES" dirty="0" err="1" smtClean="0"/>
              <a:t>orthophotos</a:t>
            </a:r>
            <a:r>
              <a:rPr lang="es-ES" dirty="0"/>
              <a:t>, </a:t>
            </a:r>
            <a:r>
              <a:rPr lang="es-ES" dirty="0" err="1"/>
              <a:t>aerial</a:t>
            </a:r>
            <a:r>
              <a:rPr lang="es-ES" dirty="0"/>
              <a:t> </a:t>
            </a:r>
            <a:r>
              <a:rPr lang="es-ES" dirty="0" err="1"/>
              <a:t>photo</a:t>
            </a:r>
            <a:r>
              <a:rPr lang="es-ES" dirty="0"/>
              <a:t>)</a:t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documents</a:t>
            </a:r>
            <a:r>
              <a:rPr lang="es-ES" dirty="0"/>
              <a:t> (</a:t>
            </a:r>
            <a:r>
              <a:rPr lang="es-ES" dirty="0" err="1"/>
              <a:t>reparcelling</a:t>
            </a:r>
            <a:r>
              <a:rPr lang="es-ES" dirty="0"/>
              <a:t>, </a:t>
            </a:r>
            <a:r>
              <a:rPr lang="es-ES" dirty="0" err="1"/>
              <a:t>projects</a:t>
            </a:r>
            <a:r>
              <a:rPr lang="es-ES" dirty="0"/>
              <a:t>, etc.)</a:t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/>
              <a:t>other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761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6" b="16087"/>
          <a:stretch>
            <a:fillRect/>
          </a:stretch>
        </p:blipFill>
        <p:spPr bwMode="auto">
          <a:xfrm>
            <a:off x="4324669" y="1083628"/>
            <a:ext cx="8707437" cy="53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2502" r="4777" b="15643"/>
          <a:stretch/>
        </p:blipFill>
        <p:spPr bwMode="auto">
          <a:xfrm>
            <a:off x="4425695" y="1066166"/>
            <a:ext cx="8246047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6" b="16075"/>
          <a:stretch>
            <a:fillRect/>
          </a:stretch>
        </p:blipFill>
        <p:spPr bwMode="auto">
          <a:xfrm>
            <a:off x="4581844" y="1086804"/>
            <a:ext cx="8707437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1" r="16451" b="18149"/>
          <a:stretch>
            <a:fillRect/>
          </a:stretch>
        </p:blipFill>
        <p:spPr bwMode="auto">
          <a:xfrm>
            <a:off x="4596130" y="1101090"/>
            <a:ext cx="86931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-78073" y="1391763"/>
            <a:ext cx="4324668" cy="454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GB" b="1" dirty="0" smtClean="0">
                <a:latin typeface="Calibri" pitchFamily="34" charset="0"/>
              </a:rPr>
              <a:t>	</a:t>
            </a:r>
            <a:r>
              <a:rPr lang="en-GB" sz="2000" dirty="0">
                <a:latin typeface="Calibri" pitchFamily="34" charset="0"/>
              </a:rPr>
              <a:t>In Spain there are not licensed surveyors and it is not obligatory to mark boundaries in the ground. 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GB" sz="1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2000" dirty="0">
                <a:latin typeface="Calibri" pitchFamily="34" charset="0"/>
              </a:rPr>
              <a:t>	But any alteration of the real estate must be declared to the </a:t>
            </a:r>
            <a:r>
              <a:rPr lang="en-GB" sz="2000" dirty="0" smtClean="0">
                <a:latin typeface="Calibri" pitchFamily="34" charset="0"/>
              </a:rPr>
              <a:t>cadastre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GB" sz="12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2000" dirty="0" smtClean="0">
                <a:latin typeface="Calibri" pitchFamily="34" charset="0"/>
              </a:rPr>
              <a:t>	Mostly, when the parcels have  physical changes, it is a surveyor who include the new coordinates in the cadastre  contracted </a:t>
            </a:r>
            <a:endParaRPr lang="en-GB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2000" dirty="0" smtClean="0">
                <a:latin typeface="Calibri" pitchFamily="34" charset="0"/>
              </a:rPr>
              <a:t>	sometimes by citizen 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GB" sz="2000" dirty="0">
                <a:latin typeface="Calibri" pitchFamily="34" charset="0"/>
              </a:rPr>
              <a:t>	</a:t>
            </a:r>
            <a:r>
              <a:rPr lang="en-GB" sz="2000" dirty="0" smtClean="0">
                <a:latin typeface="Calibri" pitchFamily="34" charset="0"/>
              </a:rPr>
              <a:t>but </a:t>
            </a:r>
            <a:r>
              <a:rPr lang="en-GB" sz="2000" dirty="0" smtClean="0">
                <a:latin typeface="Calibri" pitchFamily="34" charset="0"/>
              </a:rPr>
              <a:t>mostly by other public administration</a:t>
            </a:r>
            <a:endParaRPr lang="en-GB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2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4814" t="11980" r="65930" b="34874"/>
          <a:stretch/>
        </p:blipFill>
        <p:spPr>
          <a:xfrm>
            <a:off x="9674352" y="3146181"/>
            <a:ext cx="1993392" cy="309315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94661" y="1166710"/>
            <a:ext cx="783951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/>
              <a:t/>
            </a:r>
            <a:br>
              <a:rPr lang="es-ES" sz="2400" dirty="0"/>
            </a:br>
            <a:r>
              <a:rPr lang="es-ES" dirty="0"/>
              <a:t>• </a:t>
            </a:r>
            <a:r>
              <a:rPr lang="es-ES" sz="2000" dirty="0" err="1"/>
              <a:t>Change</a:t>
            </a:r>
            <a:r>
              <a:rPr lang="es-ES" sz="2000" dirty="0"/>
              <a:t> in </a:t>
            </a:r>
            <a:r>
              <a:rPr lang="es-ES" sz="2000" dirty="0" err="1"/>
              <a:t>cartographic</a:t>
            </a:r>
            <a:r>
              <a:rPr lang="es-ES" sz="2000" dirty="0"/>
              <a:t> </a:t>
            </a:r>
            <a:r>
              <a:rPr lang="es-ES" sz="2000" dirty="0" err="1"/>
              <a:t>technology</a:t>
            </a:r>
            <a:r>
              <a:rPr lang="es-ES" sz="2000" dirty="0"/>
              <a:t>: GIS, WEB </a:t>
            </a:r>
            <a:r>
              <a:rPr lang="es-ES" sz="2000" dirty="0" err="1"/>
              <a:t>services</a:t>
            </a:r>
            <a:r>
              <a:rPr lang="es-ES" sz="2000" dirty="0"/>
              <a:t>.</a:t>
            </a:r>
            <a:br>
              <a:rPr lang="es-ES" sz="2000" dirty="0"/>
            </a:br>
            <a:r>
              <a:rPr lang="es-ES" sz="2000" dirty="0"/>
              <a:t>• </a:t>
            </a:r>
            <a:r>
              <a:rPr lang="es-ES" sz="2000" dirty="0" err="1"/>
              <a:t>Evolution</a:t>
            </a:r>
            <a:r>
              <a:rPr lang="es-ES" sz="2000" dirty="0"/>
              <a:t> of </a:t>
            </a:r>
            <a:r>
              <a:rPr lang="es-ES" sz="2000" dirty="0" err="1"/>
              <a:t>measuring</a:t>
            </a:r>
            <a:r>
              <a:rPr lang="es-ES" sz="2000" dirty="0"/>
              <a:t> </a:t>
            </a:r>
            <a:r>
              <a:rPr lang="es-ES" sz="2000" dirty="0" err="1"/>
              <a:t>devices</a:t>
            </a:r>
            <a:r>
              <a:rPr lang="es-ES" sz="2000" dirty="0"/>
              <a:t>: </a:t>
            </a:r>
            <a:r>
              <a:rPr lang="es-ES" sz="2000" dirty="0" err="1"/>
              <a:t>Decrease</a:t>
            </a:r>
            <a:r>
              <a:rPr lang="es-ES" sz="2000" dirty="0"/>
              <a:t> in </a:t>
            </a:r>
            <a:r>
              <a:rPr lang="es-ES" sz="2000" dirty="0" err="1"/>
              <a:t>size</a:t>
            </a:r>
            <a:r>
              <a:rPr lang="es-ES" sz="2000" dirty="0"/>
              <a:t>, </a:t>
            </a:r>
            <a:r>
              <a:rPr lang="es-ES" sz="2000" dirty="0" err="1"/>
              <a:t>costs</a:t>
            </a:r>
            <a:r>
              <a:rPr lang="es-ES" sz="2000" dirty="0"/>
              <a:t>, times, </a:t>
            </a:r>
            <a:r>
              <a:rPr lang="es-ES" sz="2000" dirty="0" err="1"/>
              <a:t>increase</a:t>
            </a:r>
            <a:r>
              <a:rPr lang="es-ES" sz="2000" dirty="0"/>
              <a:t> </a:t>
            </a:r>
            <a:r>
              <a:rPr lang="es-ES" sz="2000" dirty="0" err="1"/>
              <a:t>precision</a:t>
            </a:r>
            <a:r>
              <a:rPr lang="es-ES" sz="2000" dirty="0"/>
              <a:t>.</a:t>
            </a:r>
            <a:br>
              <a:rPr lang="es-ES" sz="2000" dirty="0"/>
            </a:br>
            <a:r>
              <a:rPr lang="es-ES" sz="2000" dirty="0"/>
              <a:t>• </a:t>
            </a:r>
            <a:r>
              <a:rPr lang="es-ES" sz="2000" dirty="0" err="1"/>
              <a:t>Photogrammetry</a:t>
            </a:r>
            <a:r>
              <a:rPr lang="es-ES" sz="2000" dirty="0"/>
              <a:t>: </a:t>
            </a:r>
            <a:r>
              <a:rPr lang="es-ES" sz="2000" dirty="0" err="1"/>
              <a:t>multispectral</a:t>
            </a:r>
            <a:r>
              <a:rPr lang="es-ES" sz="2000" dirty="0"/>
              <a:t> </a:t>
            </a:r>
            <a:r>
              <a:rPr lang="es-ES" sz="2000" dirty="0" err="1"/>
              <a:t>sensors</a:t>
            </a:r>
            <a:r>
              <a:rPr lang="es-ES" sz="2000" dirty="0"/>
              <a:t>, cameras and digital </a:t>
            </a:r>
            <a:r>
              <a:rPr lang="es-ES" sz="2000" dirty="0" err="1"/>
              <a:t>images</a:t>
            </a:r>
            <a:r>
              <a:rPr lang="es-ES" sz="2000" dirty="0"/>
              <a:t>, </a:t>
            </a:r>
            <a:r>
              <a:rPr lang="es-ES" sz="2000" dirty="0" err="1"/>
              <a:t>automated</a:t>
            </a:r>
            <a:r>
              <a:rPr lang="es-ES" sz="2000" dirty="0"/>
              <a:t> </a:t>
            </a:r>
            <a:r>
              <a:rPr lang="es-ES" sz="2000" dirty="0" err="1"/>
              <a:t>processing</a:t>
            </a:r>
            <a:r>
              <a:rPr lang="es-ES" sz="2000" dirty="0"/>
              <a:t>, </a:t>
            </a:r>
            <a:r>
              <a:rPr lang="es-ES" sz="2000" dirty="0" err="1"/>
              <a:t>automatic</a:t>
            </a:r>
            <a:r>
              <a:rPr lang="es-ES" sz="2000" dirty="0"/>
              <a:t> </a:t>
            </a:r>
            <a:r>
              <a:rPr lang="es-ES" sz="2000" dirty="0" err="1"/>
              <a:t>correlation</a:t>
            </a:r>
            <a:r>
              <a:rPr lang="es-ES" sz="2000" dirty="0"/>
              <a:t>.</a:t>
            </a:r>
            <a:br>
              <a:rPr lang="es-ES" sz="2000" dirty="0"/>
            </a:br>
            <a:r>
              <a:rPr lang="es-ES" sz="2000" dirty="0"/>
              <a:t>• </a:t>
            </a:r>
            <a:r>
              <a:rPr lang="es-ES" sz="2000" dirty="0" err="1"/>
              <a:t>Orthophotos</a:t>
            </a:r>
            <a:r>
              <a:rPr lang="es-ES" sz="2000" dirty="0"/>
              <a:t>, true </a:t>
            </a:r>
            <a:r>
              <a:rPr lang="es-ES" sz="2000" dirty="0" err="1"/>
              <a:t>ortho</a:t>
            </a:r>
            <a:r>
              <a:rPr lang="es-ES" sz="2000" dirty="0"/>
              <a:t>, LIDAR, </a:t>
            </a:r>
            <a:r>
              <a:rPr lang="es-ES" sz="2000" dirty="0" err="1"/>
              <a:t>mobilemapping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/>
              <a:t>• </a:t>
            </a:r>
            <a:r>
              <a:rPr lang="es-ES" sz="2000" dirty="0" err="1"/>
              <a:t>Satellite</a:t>
            </a:r>
            <a:r>
              <a:rPr lang="es-ES" sz="2000" dirty="0"/>
              <a:t> </a:t>
            </a:r>
            <a:r>
              <a:rPr lang="es-ES" sz="2000" dirty="0" err="1"/>
              <a:t>images</a:t>
            </a:r>
            <a:r>
              <a:rPr lang="es-ES" sz="2000" dirty="0"/>
              <a:t>: </a:t>
            </a:r>
            <a:r>
              <a:rPr lang="es-ES" sz="2000" dirty="0" err="1"/>
              <a:t>Quality</a:t>
            </a:r>
            <a:r>
              <a:rPr lang="es-ES" sz="2000" dirty="0"/>
              <a:t>, </a:t>
            </a:r>
            <a:r>
              <a:rPr lang="es-ES" sz="2000" dirty="0" err="1"/>
              <a:t>frequency</a:t>
            </a:r>
            <a:r>
              <a:rPr lang="es-ES" sz="2000" dirty="0"/>
              <a:t>, </a:t>
            </a:r>
            <a:r>
              <a:rPr lang="es-ES" sz="2000" dirty="0" err="1"/>
              <a:t>resolution</a:t>
            </a:r>
            <a:r>
              <a:rPr lang="es-ES" sz="2000" dirty="0"/>
              <a:t/>
            </a:r>
            <a:br>
              <a:rPr lang="es-ES" sz="2000" dirty="0"/>
            </a:br>
            <a:r>
              <a:rPr lang="es-ES" sz="2000" dirty="0"/>
              <a:t>• </a:t>
            </a:r>
            <a:r>
              <a:rPr lang="es-ES" sz="2000" dirty="0" err="1"/>
              <a:t>Change</a:t>
            </a:r>
            <a:r>
              <a:rPr lang="es-ES" sz="2000" dirty="0"/>
              <a:t> </a:t>
            </a:r>
            <a:r>
              <a:rPr lang="es-ES" sz="2000" dirty="0" err="1"/>
              <a:t>detection</a:t>
            </a:r>
            <a:r>
              <a:rPr lang="es-ES" sz="2000" dirty="0"/>
              <a:t> </a:t>
            </a:r>
            <a:r>
              <a:rPr lang="es-ES" sz="2000" dirty="0" err="1"/>
              <a:t>tools</a:t>
            </a:r>
            <a:r>
              <a:rPr lang="es-ES" sz="2000" dirty="0"/>
              <a:t>,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72385" y="5696033"/>
            <a:ext cx="8415583" cy="101566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All </a:t>
            </a:r>
            <a:r>
              <a:rPr lang="en-US" sz="2000" dirty="0"/>
              <a:t>this </a:t>
            </a:r>
            <a:r>
              <a:rPr lang="en-US" sz="2000" dirty="0" smtClean="0"/>
              <a:t>technology has </a:t>
            </a:r>
            <a:r>
              <a:rPr lang="en-US" sz="2000" dirty="0"/>
              <a:t>improved the processes of data collection </a:t>
            </a:r>
            <a:r>
              <a:rPr lang="en-US" sz="2000" dirty="0" smtClean="0"/>
              <a:t>and </a:t>
            </a:r>
            <a:r>
              <a:rPr lang="en-US" sz="2000" dirty="0"/>
              <a:t>also our ability to inspect changes or detect errors</a:t>
            </a:r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394661" y="1166710"/>
            <a:ext cx="3453384" cy="46166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New </a:t>
            </a:r>
            <a:r>
              <a:rPr lang="es-ES" sz="2400" dirty="0" err="1">
                <a:solidFill>
                  <a:srgbClr val="002060"/>
                </a:solidFill>
              </a:rPr>
              <a:t>cartographic</a:t>
            </a:r>
            <a:r>
              <a:rPr lang="es-ES" sz="2400" dirty="0">
                <a:solidFill>
                  <a:srgbClr val="002060"/>
                </a:solidFill>
              </a:rPr>
              <a:t> </a:t>
            </a:r>
            <a:r>
              <a:rPr lang="es-ES" sz="2400" dirty="0" err="1" smtClean="0">
                <a:solidFill>
                  <a:srgbClr val="002060"/>
                </a:solidFill>
              </a:rPr>
              <a:t>tools</a:t>
            </a:r>
            <a:endParaRPr lang="es-ES" sz="2400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5517" t="21750" r="50328" b="42000"/>
          <a:stretch/>
        </p:blipFill>
        <p:spPr>
          <a:xfrm>
            <a:off x="8526780" y="1112589"/>
            <a:ext cx="3140964" cy="187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4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4861" t="56250" r="16149" b="7292"/>
          <a:stretch/>
        </p:blipFill>
        <p:spPr>
          <a:xfrm>
            <a:off x="356528" y="3048000"/>
            <a:ext cx="11592329" cy="344424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6528" y="1146048"/>
            <a:ext cx="6940811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s-ES" sz="2400" b="1" dirty="0">
                <a:solidFill>
                  <a:srgbClr val="002060"/>
                </a:solidFill>
                <a:latin typeface="Calibri" pitchFamily="34" charset="0"/>
              </a:rPr>
              <a:t>Normas y estándares de calidad: exactitud posicional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0" y="1722120"/>
            <a:ext cx="2042160" cy="2042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Elipse 4"/>
          <p:cNvSpPr/>
          <p:nvPr/>
        </p:nvSpPr>
        <p:spPr>
          <a:xfrm>
            <a:off x="356528" y="4242816"/>
            <a:ext cx="2478112" cy="34747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1948857" y="1016675"/>
            <a:ext cx="3553968" cy="203132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• </a:t>
            </a:r>
            <a:r>
              <a:rPr lang="es-ES" dirty="0" err="1"/>
              <a:t>Cadastral</a:t>
            </a:r>
            <a:r>
              <a:rPr lang="es-ES" dirty="0"/>
              <a:t> </a:t>
            </a:r>
            <a:r>
              <a:rPr lang="es-ES" dirty="0" err="1"/>
              <a:t>Survey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restituted</a:t>
            </a:r>
            <a:r>
              <a:rPr lang="es-ES" dirty="0"/>
              <a:t> </a:t>
            </a:r>
            <a:r>
              <a:rPr lang="es-ES" dirty="0" err="1"/>
              <a:t>topographic</a:t>
            </a:r>
            <a:r>
              <a:rPr lang="es-ES" dirty="0"/>
              <a:t> </a:t>
            </a:r>
            <a:r>
              <a:rPr lang="es-ES" dirty="0" err="1"/>
              <a:t>basis</a:t>
            </a:r>
            <a:r>
              <a:rPr lang="es-ES" dirty="0"/>
              <a:t>.</a:t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/>
              <a:t>images</a:t>
            </a: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dirty="0" err="1" smtClean="0"/>
              <a:t>basis</a:t>
            </a:r>
            <a:r>
              <a:rPr lang="es-ES" dirty="0" smtClean="0"/>
              <a:t>(</a:t>
            </a:r>
            <a:r>
              <a:rPr lang="es-ES" dirty="0" err="1" smtClean="0"/>
              <a:t>orthophotos</a:t>
            </a:r>
            <a:r>
              <a:rPr lang="es-ES" dirty="0"/>
              <a:t>, </a:t>
            </a:r>
            <a:r>
              <a:rPr lang="es-ES" dirty="0" err="1"/>
              <a:t>aerial</a:t>
            </a:r>
            <a:r>
              <a:rPr lang="es-ES" dirty="0"/>
              <a:t> </a:t>
            </a:r>
            <a:r>
              <a:rPr lang="es-ES" dirty="0" err="1"/>
              <a:t>photo</a:t>
            </a:r>
            <a:r>
              <a:rPr lang="es-ES" dirty="0"/>
              <a:t>)</a:t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documents</a:t>
            </a:r>
            <a:r>
              <a:rPr lang="es-ES" dirty="0"/>
              <a:t> (</a:t>
            </a:r>
            <a:r>
              <a:rPr lang="es-ES" dirty="0" err="1"/>
              <a:t>reparcelling</a:t>
            </a:r>
            <a:r>
              <a:rPr lang="es-ES" dirty="0"/>
              <a:t>, </a:t>
            </a:r>
            <a:r>
              <a:rPr lang="es-ES" dirty="0" err="1"/>
              <a:t>projects</a:t>
            </a:r>
            <a:r>
              <a:rPr lang="es-ES" dirty="0"/>
              <a:t>, etc.)</a:t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/>
              <a:t>other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641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3" y="1176790"/>
            <a:ext cx="2180230" cy="2385355"/>
          </a:xfrm>
          <a:prstGeom prst="rect">
            <a:avLst/>
          </a:prstGeom>
        </p:spPr>
      </p:pic>
      <p:sp>
        <p:nvSpPr>
          <p:cNvPr id="5" name="AutoShape 2" descr="Resultat d'imatges de martin salzman kadaster nl"/>
          <p:cNvSpPr>
            <a:spLocks noChangeAspect="1" noChangeArrowheads="1"/>
          </p:cNvSpPr>
          <p:nvPr/>
        </p:nvSpPr>
        <p:spPr bwMode="auto">
          <a:xfrm>
            <a:off x="63500" y="-136525"/>
            <a:ext cx="17653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36582" r="79656" b="25637"/>
          <a:stretch/>
        </p:blipFill>
        <p:spPr>
          <a:xfrm>
            <a:off x="636122" y="3947905"/>
            <a:ext cx="2052214" cy="247772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541776" y="1176790"/>
            <a:ext cx="8071104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digital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coordinates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precise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surveyor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…………….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try to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digital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ones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…….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possible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Digital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……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isn’t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more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efective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852672" y="4589467"/>
            <a:ext cx="6096000" cy="15672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E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reliability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users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use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reliability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boundary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cadastral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index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es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52460" t="58750" r="19897" b="7500"/>
          <a:stretch/>
        </p:blipFill>
        <p:spPr>
          <a:xfrm>
            <a:off x="8631936" y="1623328"/>
            <a:ext cx="3541776" cy="243121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04800" y="2504311"/>
            <a:ext cx="1186891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sz="2000" dirty="0"/>
              <a:t>Making new more accurate cartography is </a:t>
            </a:r>
            <a:r>
              <a:rPr lang="en-US" sz="2000" dirty="0" smtClean="0"/>
              <a:t>very </a:t>
            </a:r>
            <a:r>
              <a:rPr lang="en-US" sz="2000" dirty="0" err="1" smtClean="0"/>
              <a:t>very</a:t>
            </a:r>
            <a:r>
              <a:rPr lang="en-US" sz="2000" dirty="0" smtClean="0"/>
              <a:t> expensive….impossible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• Improve the accuracy and precision of a map, it is also </a:t>
            </a:r>
            <a:r>
              <a:rPr lang="en-US" sz="2000" dirty="0" smtClean="0"/>
              <a:t>expensive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• </a:t>
            </a:r>
            <a:r>
              <a:rPr lang="en-US" sz="2000" dirty="0"/>
              <a:t>The precisions and scales of the cadastral cartographies </a:t>
            </a:r>
            <a:r>
              <a:rPr lang="en-US" sz="2000" dirty="0" smtClean="0"/>
              <a:t>must </a:t>
            </a:r>
            <a:r>
              <a:rPr lang="en-US" sz="2000" dirty="0"/>
              <a:t>be reasonable and proportional (urban, rural</a:t>
            </a:r>
            <a:r>
              <a:rPr lang="en-US" sz="2000" dirty="0" smtClean="0"/>
              <a:t>).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• A </a:t>
            </a:r>
            <a:r>
              <a:rPr lang="en-US" sz="2000" dirty="0" smtClean="0"/>
              <a:t>plan </a:t>
            </a:r>
            <a:r>
              <a:rPr lang="en-US" sz="2000" dirty="0"/>
              <a:t>of </a:t>
            </a:r>
            <a:r>
              <a:rPr lang="en-US" sz="2000" dirty="0" smtClean="0"/>
              <a:t>a parcel, </a:t>
            </a:r>
            <a:r>
              <a:rPr lang="en-US" sz="2000" dirty="0"/>
              <a:t>a specific </a:t>
            </a:r>
            <a:r>
              <a:rPr lang="en-US" sz="2000" dirty="0" smtClean="0"/>
              <a:t>demarcation of a piece of land , ………………………………………………..is </a:t>
            </a:r>
            <a:r>
              <a:rPr lang="en-US" sz="2000" dirty="0"/>
              <a:t>not the same as doing all the cartography of the country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• </a:t>
            </a:r>
            <a:r>
              <a:rPr lang="en-US" sz="2000" dirty="0" smtClean="0"/>
              <a:t>There </a:t>
            </a:r>
            <a:r>
              <a:rPr lang="en-US" sz="2000" dirty="0"/>
              <a:t>are already proven programs to improve the positional component (PAI)</a:t>
            </a:r>
            <a:endParaRPr lang="es-ES" sz="2000" dirty="0"/>
          </a:p>
        </p:txBody>
      </p:sp>
      <p:sp>
        <p:nvSpPr>
          <p:cNvPr id="5" name="Rectángulo 4"/>
          <p:cNvSpPr/>
          <p:nvPr/>
        </p:nvSpPr>
        <p:spPr>
          <a:xfrm>
            <a:off x="304800" y="1224260"/>
            <a:ext cx="6096000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itchFamily="34" charset="0"/>
              </a:rPr>
              <a:t>Improvement of positional </a:t>
            </a:r>
            <a:r>
              <a:rPr lang="en-US" sz="2400" b="1" dirty="0" smtClean="0">
                <a:solidFill>
                  <a:srgbClr val="002060"/>
                </a:solidFill>
                <a:latin typeface="Calibri" pitchFamily="34" charset="0"/>
              </a:rPr>
              <a:t>accuracy</a:t>
            </a:r>
            <a:endParaRPr lang="es-ES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04800" y="2042646"/>
            <a:ext cx="2857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/>
              <a:t>Some </a:t>
            </a:r>
            <a:r>
              <a:rPr lang="es-ES" sz="2400" dirty="0" smtClean="0"/>
              <a:t>considerations: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04853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3889" y="1388802"/>
            <a:ext cx="8524962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One of the current strategic </a:t>
            </a:r>
            <a:r>
              <a:rPr lang="en-US" sz="2400" b="1" dirty="0">
                <a:solidFill>
                  <a:srgbClr val="002060"/>
                </a:solidFill>
              </a:rPr>
              <a:t>objectives of the D.G. of the </a:t>
            </a:r>
            <a:r>
              <a:rPr lang="en-US" sz="2400" b="1" dirty="0" smtClean="0">
                <a:solidFill>
                  <a:srgbClr val="002060"/>
                </a:solidFill>
              </a:rPr>
              <a:t>Cadastre</a:t>
            </a:r>
            <a:endParaRPr lang="es-ES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93889" y="2013578"/>
            <a:ext cx="772620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Purpose</a:t>
            </a:r>
            <a:r>
              <a:rPr lang="en-US" sz="2000" dirty="0"/>
              <a:t>: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Provide the cadastral cartography of all the characteristics that allow compliance with the provisions of Law 13/2015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dirty="0" smtClean="0"/>
              <a:t>Improvement </a:t>
            </a:r>
            <a:r>
              <a:rPr lang="en-US" sz="2000" b="1" dirty="0"/>
              <a:t>objectives</a:t>
            </a:r>
            <a:r>
              <a:rPr lang="en-US" sz="2000" dirty="0"/>
              <a:t>: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• Correction of the cartography in its component of positional accuracy.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• Adjustments necessary to improve the agreement between the cadastral parcel and the reality</a:t>
            </a:r>
            <a:r>
              <a:rPr lang="en-US" sz="2000" dirty="0" smtClean="0"/>
              <a:t>.</a:t>
            </a:r>
            <a:endParaRPr lang="es-ES" sz="2000" dirty="0"/>
          </a:p>
          <a:p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28" y="1768877"/>
            <a:ext cx="3810000" cy="36195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248656" y="5768452"/>
            <a:ext cx="6331172" cy="6689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err="1" smtClean="0">
                <a:solidFill>
                  <a:schemeClr val="tx1"/>
                </a:solidFill>
              </a:rPr>
              <a:t>First</a:t>
            </a:r>
            <a:r>
              <a:rPr lang="es-ES" sz="2800" dirty="0" smtClean="0">
                <a:solidFill>
                  <a:schemeClr val="tx1"/>
                </a:solidFill>
              </a:rPr>
              <a:t> </a:t>
            </a:r>
            <a:r>
              <a:rPr lang="es-ES" sz="2800" dirty="0" err="1" smtClean="0">
                <a:solidFill>
                  <a:schemeClr val="tx1"/>
                </a:solidFill>
              </a:rPr>
              <a:t>urban</a:t>
            </a:r>
            <a:r>
              <a:rPr lang="es-ES" sz="2800" dirty="0" smtClean="0">
                <a:solidFill>
                  <a:schemeClr val="tx1"/>
                </a:solidFill>
              </a:rPr>
              <a:t> </a:t>
            </a:r>
            <a:r>
              <a:rPr lang="es-ES" sz="2800" dirty="0" err="1" smtClean="0">
                <a:solidFill>
                  <a:schemeClr val="tx1"/>
                </a:solidFill>
              </a:rPr>
              <a:t>cartography</a:t>
            </a:r>
            <a:endParaRPr lang="es-E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4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610350" y="677102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First step</a:t>
            </a:r>
          </a:p>
          <a:p>
            <a:endParaRPr lang="en-US" sz="1600" dirty="0" smtClean="0"/>
          </a:p>
          <a:p>
            <a:r>
              <a:rPr lang="en-US" sz="2400" dirty="0" smtClean="0"/>
              <a:t>Study </a:t>
            </a:r>
            <a:r>
              <a:rPr lang="en-US" sz="2400" dirty="0"/>
              <a:t>of </a:t>
            </a:r>
            <a:r>
              <a:rPr lang="en-US" sz="2400" dirty="0" smtClean="0"/>
              <a:t>positional </a:t>
            </a:r>
            <a:r>
              <a:rPr lang="en-US" sz="2400" dirty="0"/>
              <a:t>accuracy of urban </a:t>
            </a:r>
            <a:r>
              <a:rPr lang="en-US" sz="2400" dirty="0" smtClean="0"/>
              <a:t>blocks .</a:t>
            </a:r>
          </a:p>
          <a:p>
            <a:r>
              <a:rPr lang="en-US" sz="2400" dirty="0" smtClean="0"/>
              <a:t>Contract private surveyor companies.</a:t>
            </a:r>
            <a:endParaRPr lang="en-US" sz="2400" dirty="0"/>
          </a:p>
          <a:p>
            <a:r>
              <a:rPr lang="en-US" sz="2400" dirty="0" smtClean="0"/>
              <a:t>Big investment. All territory</a:t>
            </a:r>
            <a:endParaRPr lang="en-US" sz="2400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332576501"/>
              </p:ext>
            </p:extLst>
          </p:nvPr>
        </p:nvGraphicFramePr>
        <p:xfrm>
          <a:off x="0" y="1134249"/>
          <a:ext cx="6267450" cy="5660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613787" y="446270"/>
            <a:ext cx="1584857" cy="461665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Work plan: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8"/>
          <a:srcRect l="14495" t="9903" r="9809" b="23430"/>
          <a:stretch/>
        </p:blipFill>
        <p:spPr>
          <a:xfrm>
            <a:off x="6610350" y="3162300"/>
            <a:ext cx="5542026" cy="295109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488227" y="3005099"/>
            <a:ext cx="4224528" cy="1188720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1406215" y="4924678"/>
            <a:ext cx="4224528" cy="923672"/>
          </a:xfrm>
          <a:prstGeom prst="rect">
            <a:avLst/>
          </a:prstGeom>
          <a:solidFill>
            <a:schemeClr val="lt1">
              <a:hueOff val="0"/>
              <a:satOff val="0"/>
              <a:lum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76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96240" y="1657422"/>
            <a:ext cx="69189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• </a:t>
            </a:r>
            <a:r>
              <a:rPr lang="en-US" dirty="0"/>
              <a:t>PRECISION: The accuracy of CATASTRAL CARTOGRAPHY responds to the scale and technique used in its survey and to the techniques of subsequent maintenance:</a:t>
            </a:r>
            <a:br>
              <a:rPr lang="en-US" dirty="0"/>
            </a:b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• TECHNICAL TOLERANCE MARGIN: Accuracy of the graphic measurement according to the scale of representation. Defined in </a:t>
            </a:r>
            <a:r>
              <a:rPr lang="en-US" dirty="0" err="1" smtClean="0"/>
              <a:t>catastral</a:t>
            </a:r>
            <a:r>
              <a:rPr lang="en-US" dirty="0" smtClean="0"/>
              <a:t> </a:t>
            </a:r>
            <a:r>
              <a:rPr lang="en-US" dirty="0"/>
              <a:t>regulation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• ERRORS OF </a:t>
            </a:r>
            <a:r>
              <a:rPr lang="en-US" dirty="0" smtClean="0"/>
              <a:t>GYRATION AND </a:t>
            </a:r>
            <a:r>
              <a:rPr lang="en-US" dirty="0"/>
              <a:t>DISPLACEMENT: Between the plot and the cartographic support base used.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• POSITIONING ERRORS: Between the coordinate of the plot and the measurement on the ground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396240" y="1041023"/>
            <a:ext cx="8985504" cy="46166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Previous conceptual analysis: PRECISION, TOLERANCE, </a:t>
            </a:r>
            <a:r>
              <a:rPr lang="en-US" sz="2400" dirty="0" smtClean="0">
                <a:solidFill>
                  <a:srgbClr val="002060"/>
                </a:solidFill>
              </a:rPr>
              <a:t>ERRORS</a:t>
            </a:r>
            <a:endParaRPr lang="es-ES" sz="2400" dirty="0">
              <a:solidFill>
                <a:srgbClr val="00206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583424" y="1853731"/>
            <a:ext cx="4608576" cy="1477328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dirty="0"/>
              <a:t>• </a:t>
            </a:r>
            <a:r>
              <a:rPr lang="es-ES" dirty="0" err="1"/>
              <a:t>Cadastral</a:t>
            </a:r>
            <a:r>
              <a:rPr lang="es-ES" dirty="0"/>
              <a:t> </a:t>
            </a:r>
            <a:r>
              <a:rPr lang="es-ES" dirty="0" err="1"/>
              <a:t>Survey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restituted</a:t>
            </a:r>
            <a:r>
              <a:rPr lang="es-ES" dirty="0"/>
              <a:t> </a:t>
            </a:r>
            <a:r>
              <a:rPr lang="es-ES" dirty="0" err="1"/>
              <a:t>topographic</a:t>
            </a:r>
            <a:r>
              <a:rPr lang="es-ES" dirty="0"/>
              <a:t> </a:t>
            </a:r>
            <a:r>
              <a:rPr lang="es-ES" dirty="0" err="1"/>
              <a:t>basis</a:t>
            </a:r>
            <a:r>
              <a:rPr lang="es-ES" dirty="0"/>
              <a:t>.</a:t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 smtClean="0"/>
              <a:t>On</a:t>
            </a:r>
            <a:r>
              <a:rPr lang="es-ES" dirty="0" smtClean="0"/>
              <a:t> </a:t>
            </a:r>
            <a:r>
              <a:rPr lang="es-ES" dirty="0" err="1"/>
              <a:t>images</a:t>
            </a:r>
            <a:r>
              <a:rPr lang="es-ES" dirty="0"/>
              <a:t> </a:t>
            </a:r>
            <a:r>
              <a:rPr lang="es-ES" dirty="0" smtClean="0"/>
              <a:t> </a:t>
            </a:r>
            <a:r>
              <a:rPr lang="es-ES" dirty="0" err="1" smtClean="0"/>
              <a:t>basis</a:t>
            </a:r>
            <a:r>
              <a:rPr lang="es-ES" dirty="0" smtClean="0"/>
              <a:t>(</a:t>
            </a:r>
            <a:r>
              <a:rPr lang="es-ES" dirty="0" err="1" smtClean="0"/>
              <a:t>orthophotos</a:t>
            </a:r>
            <a:r>
              <a:rPr lang="es-ES" dirty="0"/>
              <a:t>, </a:t>
            </a:r>
            <a:r>
              <a:rPr lang="es-ES" dirty="0" err="1"/>
              <a:t>aerial</a:t>
            </a:r>
            <a:r>
              <a:rPr lang="es-ES" dirty="0"/>
              <a:t> </a:t>
            </a:r>
            <a:r>
              <a:rPr lang="es-ES" dirty="0" err="1"/>
              <a:t>photo</a:t>
            </a:r>
            <a:r>
              <a:rPr lang="es-ES" dirty="0"/>
              <a:t>)</a:t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documents</a:t>
            </a:r>
            <a:r>
              <a:rPr lang="es-ES" dirty="0"/>
              <a:t> (</a:t>
            </a:r>
            <a:r>
              <a:rPr lang="es-ES" dirty="0" err="1"/>
              <a:t>reparcelling</a:t>
            </a:r>
            <a:r>
              <a:rPr lang="es-ES" dirty="0"/>
              <a:t>, </a:t>
            </a:r>
            <a:r>
              <a:rPr lang="es-ES" dirty="0" err="1"/>
              <a:t>projects</a:t>
            </a:r>
            <a:r>
              <a:rPr lang="es-ES" dirty="0"/>
              <a:t>, etc.)</a:t>
            </a:r>
            <a:br>
              <a:rPr lang="es-ES" dirty="0"/>
            </a:br>
            <a:r>
              <a:rPr lang="es-ES" dirty="0"/>
              <a:t>• </a:t>
            </a:r>
            <a:r>
              <a:rPr lang="es-ES" dirty="0" err="1"/>
              <a:t>other</a:t>
            </a: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8004048" y="5724144"/>
            <a:ext cx="3864864" cy="7498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 smtClean="0">
                <a:solidFill>
                  <a:srgbClr val="002060"/>
                </a:solidFill>
              </a:rPr>
              <a:t>Now </a:t>
            </a:r>
          </a:p>
          <a:p>
            <a:r>
              <a:rPr lang="es-ES" sz="2000" dirty="0" err="1" smtClean="0">
                <a:solidFill>
                  <a:srgbClr val="002060"/>
                </a:solidFill>
              </a:rPr>
              <a:t>Better</a:t>
            </a:r>
            <a:r>
              <a:rPr lang="es-ES" sz="2000" dirty="0" smtClean="0">
                <a:solidFill>
                  <a:srgbClr val="002060"/>
                </a:solidFill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</a:rPr>
              <a:t>basic</a:t>
            </a:r>
            <a:r>
              <a:rPr lang="es-ES" sz="2000" dirty="0" smtClean="0">
                <a:solidFill>
                  <a:srgbClr val="002060"/>
                </a:solidFill>
              </a:rPr>
              <a:t> </a:t>
            </a:r>
            <a:r>
              <a:rPr lang="es-ES" sz="2000" dirty="0" err="1" smtClean="0">
                <a:solidFill>
                  <a:srgbClr val="002060"/>
                </a:solidFill>
              </a:rPr>
              <a:t>information</a:t>
            </a:r>
            <a:endParaRPr lang="es-ES" sz="2000" dirty="0">
              <a:solidFill>
                <a:srgbClr val="002060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7583424" y="5458968"/>
            <a:ext cx="3371088" cy="128016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166" y="4128224"/>
            <a:ext cx="1466570" cy="19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Viñe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170" y="560874"/>
            <a:ext cx="3867878" cy="283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516281" y="1750030"/>
            <a:ext cx="70000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It is a decentralized and cooperative production between the different administrations </a:t>
            </a:r>
          </a:p>
          <a:p>
            <a:endParaRPr lang="en-US" sz="2000" dirty="0" smtClean="0"/>
          </a:p>
          <a:p>
            <a:r>
              <a:rPr lang="en-US" sz="2000" dirty="0" smtClean="0"/>
              <a:t>Aims </a:t>
            </a:r>
            <a:r>
              <a:rPr lang="en-US" sz="2000" dirty="0"/>
              <a:t>to obtain digital aerial </a:t>
            </a:r>
            <a:r>
              <a:rPr lang="en-US" sz="2000" dirty="0" err="1"/>
              <a:t>orthophotographic</a:t>
            </a:r>
            <a:r>
              <a:rPr lang="en-US" sz="2000" dirty="0"/>
              <a:t> images with resolution </a:t>
            </a:r>
            <a:r>
              <a:rPr lang="en-US" sz="2000" b="1" dirty="0" smtClean="0"/>
              <a:t>10, 25 </a:t>
            </a:r>
            <a:r>
              <a:rPr lang="en-US" sz="2000" b="1" dirty="0"/>
              <a:t>or 50 </a:t>
            </a:r>
            <a:r>
              <a:rPr lang="en-US" sz="2000" b="1" dirty="0" smtClean="0"/>
              <a:t>cm</a:t>
            </a:r>
          </a:p>
          <a:p>
            <a:endParaRPr lang="en-US" sz="2000" dirty="0"/>
          </a:p>
          <a:p>
            <a:r>
              <a:rPr lang="en-US" sz="2000" dirty="0" smtClean="0"/>
              <a:t>With </a:t>
            </a:r>
            <a:r>
              <a:rPr lang="en-US" sz="2000" dirty="0"/>
              <a:t>an update period of 2 or 3 years, depending on the zones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4" name="Rectángulo 3"/>
          <p:cNvSpPr/>
          <p:nvPr/>
        </p:nvSpPr>
        <p:spPr>
          <a:xfrm>
            <a:off x="516281" y="980377"/>
            <a:ext cx="7142420" cy="46166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The national Plan of Aerial </a:t>
            </a:r>
            <a:r>
              <a:rPr lang="en-US" sz="2400" b="1" dirty="0" err="1" smtClean="0">
                <a:solidFill>
                  <a:srgbClr val="002060"/>
                </a:solidFill>
              </a:rPr>
              <a:t>orthophotography</a:t>
            </a:r>
            <a:r>
              <a:rPr lang="en-US" sz="2400" b="1" dirty="0" smtClean="0">
                <a:solidFill>
                  <a:srgbClr val="002060"/>
                </a:solidFill>
              </a:rPr>
              <a:t> (PNOA) </a:t>
            </a:r>
            <a:endParaRPr lang="es-ES" sz="2400" b="1" dirty="0">
              <a:solidFill>
                <a:srgbClr val="00206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16281" y="4612352"/>
            <a:ext cx="106211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Aerial photography is </a:t>
            </a:r>
            <a:r>
              <a:rPr lang="en-US" sz="2000" dirty="0" smtClean="0"/>
              <a:t>the obligatory </a:t>
            </a:r>
            <a:r>
              <a:rPr lang="en-US" sz="2000" dirty="0"/>
              <a:t>basis for the realization of cartography and geographic </a:t>
            </a:r>
            <a:r>
              <a:rPr lang="en-US" sz="2000" dirty="0" smtClean="0"/>
              <a:t>information:  </a:t>
            </a:r>
            <a:r>
              <a:rPr lang="en-US" sz="2000" dirty="0"/>
              <a:t>land occupation, urban planning and territorial planning, cadastre, forest management, hydrography, etc.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Using </a:t>
            </a:r>
            <a:r>
              <a:rPr lang="en-US" sz="2000" dirty="0"/>
              <a:t>the same Photogrammetric data, we also achieve a perfect geometric and temporal coherence of the cartographic and geographic databases existing in all the administrations.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120605" y="3334991"/>
            <a:ext cx="1888484" cy="707886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S" sz="2000" dirty="0" smtClean="0"/>
              <a:t>7,6 M </a:t>
            </a:r>
            <a:r>
              <a:rPr lang="es-ES" sz="2000" dirty="0"/>
              <a:t>euros </a:t>
            </a:r>
          </a:p>
          <a:p>
            <a:r>
              <a:rPr lang="es-ES" sz="2000" dirty="0" err="1" smtClean="0"/>
              <a:t>each</a:t>
            </a:r>
            <a:r>
              <a:rPr lang="es-ES" sz="2000" dirty="0" smtClean="0"/>
              <a:t> 3 </a:t>
            </a:r>
            <a:r>
              <a:rPr lang="es-ES" sz="2000" dirty="0" err="1"/>
              <a:t>years</a:t>
            </a:r>
            <a:endParaRPr lang="es-ES" sz="20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9089" y="3334991"/>
            <a:ext cx="1263913" cy="140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236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549" t="29625" r="12518" b="9125"/>
          <a:stretch/>
        </p:blipFill>
        <p:spPr>
          <a:xfrm>
            <a:off x="1118453" y="2084832"/>
            <a:ext cx="10247701" cy="477316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38912" y="1146340"/>
            <a:ext cx="11558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single photogrammetric flight and rigorous data processing are carried out in compliance with the technical specifications agreed upon by all the participating public administrations that co-financing the production.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8678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3776" y="1961447"/>
            <a:ext cx="7077456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positional accuracy of cadastral cartography shall be calculated by reference to the </a:t>
            </a:r>
            <a:r>
              <a:rPr lang="en-US" sz="2000" dirty="0" err="1" smtClean="0"/>
              <a:t>orthos</a:t>
            </a:r>
            <a:r>
              <a:rPr lang="en-US" sz="2000" dirty="0" smtClean="0"/>
              <a:t> of the  </a:t>
            </a:r>
            <a:r>
              <a:rPr lang="es-ES" sz="2000" i="1" dirty="0" smtClean="0"/>
              <a:t>Plan Nacional de </a:t>
            </a:r>
            <a:r>
              <a:rPr lang="es-ES" sz="2000" i="1" dirty="0" err="1" smtClean="0"/>
              <a:t>Ortofotografía</a:t>
            </a:r>
            <a:r>
              <a:rPr lang="es-ES" sz="2000" i="1" dirty="0" smtClean="0"/>
              <a:t> Aérea </a:t>
            </a:r>
            <a:r>
              <a:rPr lang="es-ES" sz="2000" dirty="0" smtClean="0"/>
              <a:t>(PNOA)</a:t>
            </a:r>
          </a:p>
          <a:p>
            <a:endParaRPr lang="es-ES" sz="2000" dirty="0"/>
          </a:p>
          <a:p>
            <a:r>
              <a:rPr lang="es-ES" sz="2000" dirty="0" smtClean="0"/>
              <a:t>•</a:t>
            </a:r>
            <a:r>
              <a:rPr lang="en-US" sz="2000" dirty="0" smtClean="0"/>
              <a:t>It's official and ensures compliance of the quality controls</a:t>
            </a:r>
            <a:endParaRPr lang="es-ES" sz="2000" dirty="0" smtClean="0"/>
          </a:p>
          <a:p>
            <a:endParaRPr lang="es-ES" sz="2000" dirty="0" smtClean="0"/>
          </a:p>
          <a:p>
            <a:r>
              <a:rPr lang="es-ES" sz="2000" dirty="0" smtClean="0"/>
              <a:t>•</a:t>
            </a:r>
            <a:r>
              <a:rPr lang="en-US" sz="2000" dirty="0" smtClean="0"/>
              <a:t>It covers the entire territory</a:t>
            </a:r>
          </a:p>
          <a:p>
            <a:endParaRPr lang="es-ES" sz="2000" dirty="0" smtClean="0"/>
          </a:p>
          <a:p>
            <a:r>
              <a:rPr lang="es-ES" sz="2000" dirty="0" smtClean="0"/>
              <a:t>•</a:t>
            </a:r>
            <a:r>
              <a:rPr lang="en-US" sz="2000" dirty="0" smtClean="0"/>
              <a:t> accuracy: is considered the minimum standard for cadastral purposes</a:t>
            </a:r>
            <a:r>
              <a:rPr lang="es-ES" sz="2000" dirty="0" smtClean="0"/>
              <a:t>. </a:t>
            </a:r>
          </a:p>
          <a:p>
            <a:endParaRPr lang="es-ES" sz="2000" dirty="0" smtClean="0"/>
          </a:p>
          <a:p>
            <a:r>
              <a:rPr lang="en-US" sz="2000" dirty="0" smtClean="0"/>
              <a:t>Other cartographic products of best quality metric may be used. Prior </a:t>
            </a:r>
            <a:r>
              <a:rPr lang="en-US" sz="2000" dirty="0" err="1" smtClean="0"/>
              <a:t>authorisation</a:t>
            </a:r>
            <a:r>
              <a:rPr lang="en-US" sz="2000" dirty="0" smtClean="0"/>
              <a:t> by the cadastre.</a:t>
            </a:r>
            <a:endParaRPr lang="es-ES" sz="2000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742950" y="1015484"/>
            <a:ext cx="2234073" cy="461665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rgbClr val="002060"/>
                </a:solidFill>
              </a:rPr>
              <a:t>Study</a:t>
            </a:r>
            <a:r>
              <a:rPr lang="es-ES" sz="2400" b="1" baseline="0" dirty="0" smtClean="0">
                <a:solidFill>
                  <a:srgbClr val="002060"/>
                </a:solidFill>
              </a:rPr>
              <a:t> of errores</a:t>
            </a:r>
            <a:endParaRPr lang="es-ES" sz="2400" b="1" dirty="0">
              <a:solidFill>
                <a:srgbClr val="00206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2987" t="47625" r="48360" b="16875"/>
          <a:stretch/>
        </p:blipFill>
        <p:spPr>
          <a:xfrm>
            <a:off x="8321040" y="1938528"/>
            <a:ext cx="3636321" cy="20431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59792" t="37375" r="16314" b="33375"/>
          <a:stretch/>
        </p:blipFill>
        <p:spPr>
          <a:xfrm>
            <a:off x="8321041" y="4187128"/>
            <a:ext cx="3636320" cy="25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95300" y="1775276"/>
            <a:ext cx="70485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surveyor</a:t>
            </a:r>
            <a:r>
              <a:rPr lang="es-ES" sz="2000" dirty="0" smtClean="0"/>
              <a:t> </a:t>
            </a:r>
            <a:r>
              <a:rPr lang="es-ES" sz="2000" dirty="0" err="1" smtClean="0"/>
              <a:t>company</a:t>
            </a:r>
            <a:r>
              <a:rPr lang="es-ES" sz="2000" dirty="0" smtClean="0"/>
              <a:t> </a:t>
            </a:r>
            <a:r>
              <a:rPr lang="es-ES" sz="2000" dirty="0" err="1" smtClean="0"/>
              <a:t>must</a:t>
            </a:r>
            <a:r>
              <a:rPr lang="es-ES" sz="2000" dirty="0" smtClean="0"/>
              <a:t> </a:t>
            </a:r>
            <a:r>
              <a:rPr lang="es-ES" sz="2000" dirty="0" err="1" smtClean="0"/>
              <a:t>provide</a:t>
            </a:r>
            <a:r>
              <a:rPr lang="es-ES" sz="2000" dirty="0" smtClean="0"/>
              <a:t>:</a:t>
            </a:r>
          </a:p>
          <a:p>
            <a:endParaRPr lang="es-ES" dirty="0" smtClean="0"/>
          </a:p>
          <a:p>
            <a:r>
              <a:rPr lang="es-ES" dirty="0" smtClean="0"/>
              <a:t>• </a:t>
            </a:r>
            <a:r>
              <a:rPr lang="en-US" sz="2000" dirty="0" smtClean="0"/>
              <a:t>Vectors of transformation: identification of homologous points between the cadastral maps and reference  cartography or </a:t>
            </a:r>
            <a:r>
              <a:rPr lang="en-US" sz="2000" dirty="0" err="1" smtClean="0"/>
              <a:t>orthophoto</a:t>
            </a:r>
            <a:r>
              <a:rPr lang="en-US" sz="2000" dirty="0" smtClean="0"/>
              <a:t> reference. Block by block.   </a:t>
            </a:r>
          </a:p>
          <a:p>
            <a:endParaRPr lang="en-US" sz="2000" dirty="0"/>
          </a:p>
          <a:p>
            <a:r>
              <a:rPr lang="en-US" sz="2000" dirty="0" smtClean="0"/>
              <a:t>• Zones: homogeneous zones of set of blocks with its parameters of transformation for its rectification.   </a:t>
            </a:r>
          </a:p>
          <a:p>
            <a:endParaRPr lang="en-US" sz="2000" dirty="0" smtClean="0"/>
          </a:p>
          <a:p>
            <a:r>
              <a:rPr lang="en-US" sz="2000" dirty="0"/>
              <a:t>• </a:t>
            </a:r>
            <a:r>
              <a:rPr lang="en-US" sz="2000" dirty="0" smtClean="0"/>
              <a:t>The </a:t>
            </a:r>
            <a:r>
              <a:rPr lang="en-US" sz="2000" dirty="0"/>
              <a:t>level of correspondence of the </a:t>
            </a:r>
            <a:r>
              <a:rPr lang="en-US" sz="2000" dirty="0" smtClean="0"/>
              <a:t> cadastre  </a:t>
            </a:r>
            <a:r>
              <a:rPr lang="en-US" sz="2000" dirty="0"/>
              <a:t>with the physical </a:t>
            </a:r>
            <a:r>
              <a:rPr lang="en-US" sz="2000" dirty="0" smtClean="0"/>
              <a:t>reality</a:t>
            </a:r>
            <a:endParaRPr lang="en-US" sz="2000" dirty="0"/>
          </a:p>
          <a:p>
            <a:r>
              <a:rPr lang="en-US" sz="2000" dirty="0"/>
              <a:t>For this, the discrepancies found will be classified according to their typology. Catalog of incidents</a:t>
            </a:r>
          </a:p>
          <a:p>
            <a:endParaRPr lang="en-US" sz="2000" dirty="0"/>
          </a:p>
          <a:p>
            <a:r>
              <a:rPr lang="en-US" sz="2000" dirty="0" smtClean="0"/>
              <a:t>• Quality by municipality : prioritization of action.</a:t>
            </a:r>
            <a:endParaRPr lang="es-ES" sz="2000" dirty="0"/>
          </a:p>
        </p:txBody>
      </p:sp>
      <p:sp>
        <p:nvSpPr>
          <p:cNvPr id="5" name="Rectángulo 4"/>
          <p:cNvSpPr/>
          <p:nvPr/>
        </p:nvSpPr>
        <p:spPr>
          <a:xfrm>
            <a:off x="495300" y="1057579"/>
            <a:ext cx="6490716" cy="461665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Study </a:t>
            </a:r>
            <a:r>
              <a:rPr lang="en-US" sz="2400" b="1" dirty="0">
                <a:solidFill>
                  <a:srgbClr val="002060"/>
                </a:solidFill>
              </a:rPr>
              <a:t>of </a:t>
            </a:r>
            <a:r>
              <a:rPr lang="en-US" sz="2400" b="1" dirty="0" smtClean="0">
                <a:solidFill>
                  <a:srgbClr val="002060"/>
                </a:solidFill>
              </a:rPr>
              <a:t> positional </a:t>
            </a:r>
            <a:r>
              <a:rPr lang="en-US" sz="2400" b="1" dirty="0">
                <a:solidFill>
                  <a:srgbClr val="002060"/>
                </a:solidFill>
              </a:rPr>
              <a:t>accuracy of urban </a:t>
            </a:r>
            <a:r>
              <a:rPr lang="en-US" sz="2400" b="1" dirty="0" smtClean="0">
                <a:solidFill>
                  <a:srgbClr val="002060"/>
                </a:solidFill>
              </a:rPr>
              <a:t>blocks 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3075" t="35821" r="16471" b="5729"/>
          <a:stretch/>
        </p:blipFill>
        <p:spPr>
          <a:xfrm>
            <a:off x="7543800" y="2007277"/>
            <a:ext cx="3962401" cy="427575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8973312" y="1775274"/>
            <a:ext cx="3218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SHP </a:t>
            </a:r>
            <a:r>
              <a:rPr lang="en-US" dirty="0"/>
              <a:t>file, with the homologous points captured in the cadastral cartography  and in the reference data source. </a:t>
            </a:r>
          </a:p>
        </p:txBody>
      </p:sp>
    </p:spTree>
    <p:extLst>
      <p:ext uri="{BB962C8B-B14F-4D97-AF65-F5344CB8AC3E}">
        <p14:creationId xmlns:p14="http://schemas.microsoft.com/office/powerpoint/2010/main" val="5913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95300" y="1666888"/>
            <a:ext cx="813304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smtClean="0"/>
              <a:t>We will know </a:t>
            </a:r>
            <a:r>
              <a:rPr lang="en-US" dirty="0"/>
              <a:t>the quality of metric positioning of each block of each municipality in the urban cadastral cartography.</a:t>
            </a:r>
          </a:p>
          <a:p>
            <a:endParaRPr lang="en-US" dirty="0"/>
          </a:p>
          <a:p>
            <a:r>
              <a:rPr lang="en-US" dirty="0"/>
              <a:t>• We can </a:t>
            </a:r>
            <a:r>
              <a:rPr lang="en-US" dirty="0" smtClean="0"/>
              <a:t>evaluate </a:t>
            </a:r>
            <a:r>
              <a:rPr lang="en-US" dirty="0" smtClean="0"/>
              <a:t>which  </a:t>
            </a:r>
            <a:r>
              <a:rPr lang="en-US" dirty="0"/>
              <a:t>actions or new </a:t>
            </a:r>
            <a:r>
              <a:rPr lang="en-US" dirty="0" smtClean="0"/>
              <a:t>cartography must be done</a:t>
            </a:r>
          </a:p>
          <a:p>
            <a:endParaRPr lang="en-US" dirty="0"/>
          </a:p>
          <a:p>
            <a:r>
              <a:rPr lang="en-US" dirty="0"/>
              <a:t>• Before carrying out </a:t>
            </a:r>
            <a:r>
              <a:rPr lang="en-US" dirty="0" smtClean="0"/>
              <a:t> correcting works, </a:t>
            </a:r>
            <a:r>
              <a:rPr lang="en-US" dirty="0"/>
              <a:t>we can notify </a:t>
            </a:r>
            <a:r>
              <a:rPr lang="en-US" dirty="0" smtClean="0"/>
              <a:t> N+R of </a:t>
            </a:r>
            <a:r>
              <a:rPr lang="en-US" dirty="0"/>
              <a:t>the mismatch in each area so that they can take it into account.</a:t>
            </a:r>
          </a:p>
          <a:p>
            <a:endParaRPr lang="en-US" dirty="0"/>
          </a:p>
          <a:p>
            <a:r>
              <a:rPr lang="en-US" dirty="0"/>
              <a:t>• </a:t>
            </a:r>
            <a:r>
              <a:rPr lang="en-US" dirty="0" smtClean="0"/>
              <a:t>In the zones that </a:t>
            </a:r>
            <a:r>
              <a:rPr lang="en-US" dirty="0"/>
              <a:t>are susceptible to </a:t>
            </a:r>
            <a:r>
              <a:rPr lang="en-US" dirty="0" smtClean="0"/>
              <a:t>transformation we </a:t>
            </a:r>
            <a:r>
              <a:rPr lang="en-US" dirty="0"/>
              <a:t>will know what parameters can be applied to make an automatic transformation in all layers of cartography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495300" y="1331899"/>
            <a:ext cx="2595372" cy="461665"/>
          </a:xfrm>
          <a:prstGeom prst="rect">
            <a:avLst/>
          </a:prstGeom>
          <a:ln>
            <a:solidFill>
              <a:schemeClr val="accent1">
                <a:hueOff val="0"/>
                <a:satOff val="0"/>
                <a:lumOff val="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 After the Study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55417" t="32813" r="22475" b="32292"/>
          <a:stretch/>
        </p:blipFill>
        <p:spPr>
          <a:xfrm>
            <a:off x="8482039" y="2282875"/>
            <a:ext cx="3563657" cy="316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19312" t="26625" r="21092" b="38375"/>
          <a:stretch/>
        </p:blipFill>
        <p:spPr>
          <a:xfrm>
            <a:off x="-490592" y="959227"/>
            <a:ext cx="9471095" cy="31272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17890" t="37624" r="36414" b="8875"/>
          <a:stretch/>
        </p:blipFill>
        <p:spPr>
          <a:xfrm>
            <a:off x="7024350" y="3456432"/>
            <a:ext cx="5167650" cy="340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9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567608" y="4468963"/>
            <a:ext cx="1511300" cy="1954212"/>
            <a:chOff x="673" y="2941"/>
            <a:chExt cx="1171" cy="1231"/>
          </a:xfrm>
        </p:grpSpPr>
        <p:pic>
          <p:nvPicPr>
            <p:cNvPr id="3083" name="Picture 12" descr="edificio"/>
            <p:cNvPicPr>
              <a:picLocks noChangeAspect="1" noChangeArrowheads="1"/>
            </p:cNvPicPr>
            <p:nvPr/>
          </p:nvPicPr>
          <p:blipFill>
            <a:blip r:embed="rId2" cstate="print">
              <a:lum bright="10000" contrast="-10000"/>
            </a:blip>
            <a:srcRect/>
            <a:stretch>
              <a:fillRect/>
            </a:stretch>
          </p:blipFill>
          <p:spPr bwMode="auto">
            <a:xfrm>
              <a:off x="673" y="3187"/>
              <a:ext cx="1171" cy="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7" name="Text Box 13"/>
            <p:cNvSpPr txBox="1">
              <a:spLocks noChangeArrowheads="1"/>
            </p:cNvSpPr>
            <p:nvPr/>
          </p:nvSpPr>
          <p:spPr bwMode="auto">
            <a:xfrm>
              <a:off x="774" y="2941"/>
              <a:ext cx="9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sz="1600" b="1" dirty="0">
                  <a:solidFill>
                    <a:srgbClr val="CC3300"/>
                  </a:solidFill>
                  <a:latin typeface="Times New Roman" pitchFamily="18" charset="0"/>
                </a:rPr>
                <a:t>URBAN</a:t>
              </a:r>
              <a:endParaRPr lang="es-ES" sz="1600" b="1" dirty="0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087814" y="4470550"/>
            <a:ext cx="1655762" cy="1952625"/>
            <a:chOff x="2005" y="2941"/>
            <a:chExt cx="1200" cy="1230"/>
          </a:xfrm>
        </p:grpSpPr>
        <p:pic>
          <p:nvPicPr>
            <p:cNvPr id="3081" name="Picture 15" descr="j0144435"/>
            <p:cNvPicPr>
              <a:picLocks noChangeAspect="1" noChangeArrowheads="1"/>
            </p:cNvPicPr>
            <p:nvPr/>
          </p:nvPicPr>
          <p:blipFill>
            <a:blip r:embed="rId3" cstate="print">
              <a:lum bright="10000" contrast="-10000"/>
            </a:blip>
            <a:srcRect/>
            <a:stretch>
              <a:fillRect/>
            </a:stretch>
          </p:blipFill>
          <p:spPr bwMode="auto">
            <a:xfrm>
              <a:off x="2005" y="3196"/>
              <a:ext cx="1200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Text Box 16"/>
            <p:cNvSpPr txBox="1">
              <a:spLocks noChangeArrowheads="1"/>
            </p:cNvSpPr>
            <p:nvPr/>
          </p:nvSpPr>
          <p:spPr bwMode="auto">
            <a:xfrm>
              <a:off x="2104" y="2941"/>
              <a:ext cx="10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s-ES_tradnl" sz="1600" b="1" dirty="0">
                  <a:solidFill>
                    <a:srgbClr val="CC3300"/>
                  </a:solidFill>
                  <a:latin typeface="Times New Roman" pitchFamily="18" charset="0"/>
                </a:rPr>
                <a:t>RURAL</a:t>
              </a:r>
              <a:endParaRPr lang="es-ES" sz="1600" b="1" dirty="0">
                <a:solidFill>
                  <a:srgbClr val="CC33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079" name="Picture 30" descr="tqdmhsfe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0564" y="4902350"/>
            <a:ext cx="1420812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 Box 28"/>
          <p:cNvSpPr txBox="1">
            <a:spLocks noChangeArrowheads="1"/>
          </p:cNvSpPr>
          <p:nvPr/>
        </p:nvSpPr>
        <p:spPr bwMode="auto">
          <a:xfrm>
            <a:off x="8112002" y="4421336"/>
            <a:ext cx="11922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_tradnl" sz="1600" b="1" dirty="0">
                <a:solidFill>
                  <a:srgbClr val="CC3300"/>
                </a:solidFill>
                <a:latin typeface="Times New Roman" pitchFamily="18" charset="0"/>
              </a:rPr>
              <a:t>SPECIAL</a:t>
            </a:r>
            <a:endParaRPr lang="es-ES" sz="16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752403" y="1017677"/>
            <a:ext cx="8640960" cy="1274195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60363" indent="-360363" algn="just">
              <a:spcBef>
                <a:spcPct val="20000"/>
              </a:spcBef>
              <a:buClr>
                <a:schemeClr val="tx1"/>
              </a:buClr>
              <a:buSzPts val="2800"/>
              <a:buFont typeface="Arial" pitchFamily="34" charset="0"/>
              <a:buChar char="•"/>
            </a:pPr>
            <a:r>
              <a:rPr lang="en-GB" sz="2400" b="1" dirty="0">
                <a:latin typeface="+mj-lt"/>
              </a:rPr>
              <a:t>Administrative Register (</a:t>
            </a:r>
            <a:r>
              <a:rPr lang="en-US" sz="2400" b="1" dirty="0">
                <a:latin typeface="+mj-lt"/>
              </a:rPr>
              <a:t>Ministry of Finances)</a:t>
            </a:r>
          </a:p>
          <a:p>
            <a:pPr marL="360363" lvl="1" indent="-360363" algn="just">
              <a:spcBef>
                <a:spcPct val="20000"/>
              </a:spcBef>
              <a:buClr>
                <a:schemeClr val="tx1"/>
              </a:buClr>
              <a:buSzPts val="2000"/>
              <a:buFont typeface="Arial" pitchFamily="34" charset="0"/>
              <a:buChar char="•"/>
            </a:pPr>
            <a:r>
              <a:rPr lang="en-US" sz="2400" b="1" dirty="0" smtClean="0">
                <a:latin typeface="+mj-lt"/>
              </a:rPr>
              <a:t>Available </a:t>
            </a:r>
            <a:r>
              <a:rPr lang="en-US" sz="2400" b="1" dirty="0">
                <a:latin typeface="+mj-lt"/>
              </a:rPr>
              <a:t>to public policies and citizens requiring information from the </a:t>
            </a:r>
            <a:r>
              <a:rPr lang="en-US" sz="2400" b="1" dirty="0" smtClean="0">
                <a:latin typeface="+mj-lt"/>
              </a:rPr>
              <a:t>Territory (by Law)</a:t>
            </a:r>
            <a:endParaRPr lang="en-GB" sz="2400" b="1" dirty="0">
              <a:latin typeface="+mj-lt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752403" y="2707213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</a:rPr>
              <a:t>The cadastral description of the real estate will include its physical, economic and legal characteristics as location, cadastral code or ID, surface, use, crops, cartographic representation, cadastral value, titleholder, etc.</a:t>
            </a:r>
          </a:p>
        </p:txBody>
      </p:sp>
    </p:spTree>
    <p:extLst>
      <p:ext uri="{BB962C8B-B14F-4D97-AF65-F5344CB8AC3E}">
        <p14:creationId xmlns:p14="http://schemas.microsoft.com/office/powerpoint/2010/main" val="2762721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63168" y="1663530"/>
            <a:ext cx="8839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This </a:t>
            </a:r>
            <a:r>
              <a:rPr lang="en-US" dirty="0" smtClean="0"/>
              <a:t>is only  </a:t>
            </a:r>
            <a:r>
              <a:rPr lang="en-US" dirty="0"/>
              <a:t>the first step, the diagnosis.</a:t>
            </a:r>
          </a:p>
          <a:p>
            <a:endParaRPr lang="en-US" dirty="0"/>
          </a:p>
          <a:p>
            <a:r>
              <a:rPr lang="en-US" dirty="0" smtClean="0"/>
              <a:t>Then we should  decide </a:t>
            </a:r>
            <a:r>
              <a:rPr lang="en-US" dirty="0"/>
              <a:t>which blocks are transformed </a:t>
            </a:r>
            <a:r>
              <a:rPr lang="en-US" dirty="0" smtClean="0"/>
              <a:t>automatically.</a:t>
            </a:r>
            <a:endParaRPr lang="en-US" dirty="0"/>
          </a:p>
          <a:p>
            <a:endParaRPr lang="en-US" dirty="0"/>
          </a:p>
          <a:p>
            <a:r>
              <a:rPr lang="en-US" dirty="0"/>
              <a:t>Notification to the owners and attention to the allegations ... new surfaces, new values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s-ES" dirty="0"/>
              <a:t>Blocks </a:t>
            </a:r>
            <a:r>
              <a:rPr lang="es-ES" dirty="0" err="1"/>
              <a:t>not</a:t>
            </a:r>
            <a:r>
              <a:rPr lang="es-ES" dirty="0"/>
              <a:t> transformable, individual </a:t>
            </a:r>
            <a:r>
              <a:rPr lang="es-ES" dirty="0" err="1" smtClean="0"/>
              <a:t>analysis</a:t>
            </a:r>
            <a:r>
              <a:rPr lang="es-ES" dirty="0" smtClean="0"/>
              <a:t> and </a:t>
            </a:r>
            <a:r>
              <a:rPr lang="es-ES" dirty="0" err="1" smtClean="0"/>
              <a:t>field</a:t>
            </a:r>
            <a:r>
              <a:rPr lang="es-ES" dirty="0" smtClean="0"/>
              <a:t> </a:t>
            </a:r>
            <a:r>
              <a:rPr lang="es-ES" dirty="0" err="1" smtClean="0"/>
              <a:t>work</a:t>
            </a:r>
            <a:endParaRPr lang="es-ES" dirty="0" smtClean="0"/>
          </a:p>
          <a:p>
            <a:endParaRPr lang="es-ES" dirty="0"/>
          </a:p>
          <a:p>
            <a:r>
              <a:rPr lang="es-ES" dirty="0" smtClean="0"/>
              <a:t>And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extend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study</a:t>
            </a:r>
            <a:r>
              <a:rPr lang="es-ES" dirty="0" smtClean="0"/>
              <a:t> to rural áreas, more </a:t>
            </a:r>
            <a:r>
              <a:rPr lang="es-ES" dirty="0" err="1" smtClean="0"/>
              <a:t>dificult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" y="4432499"/>
            <a:ext cx="10387584" cy="24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4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6870882" y="3590099"/>
            <a:ext cx="38164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Amalia Velasco</a:t>
            </a:r>
            <a:endParaRPr lang="es-ES" b="1" dirty="0"/>
          </a:p>
          <a:p>
            <a:pPr algn="ctr"/>
            <a:r>
              <a:rPr lang="es-ES" sz="1600" dirty="0" smtClean="0">
                <a:hlinkClick r:id="rId3"/>
              </a:rPr>
              <a:t>amalia.velasco@catastro.minhafp.es</a:t>
            </a:r>
            <a:endParaRPr lang="es-ES" sz="1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26" y="4741546"/>
            <a:ext cx="4417685" cy="78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10041228" y="188641"/>
            <a:ext cx="1844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n>
                  <a:solidFill>
                    <a:srgbClr val="002060"/>
                  </a:solidFill>
                </a:ln>
              </a:rPr>
              <a:t>PCC </a:t>
            </a:r>
            <a:r>
              <a:rPr lang="es-ES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</a:rPr>
              <a:t>2018</a:t>
            </a:r>
            <a:r>
              <a:rPr lang="es-ES" dirty="0">
                <a:ln>
                  <a:solidFill>
                    <a:srgbClr val="002060"/>
                  </a:solidFill>
                </a:ln>
              </a:rPr>
              <a:t>. Austria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5724144" cy="1956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21858" y="3179746"/>
            <a:ext cx="2294820" cy="228110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1375" y="1271014"/>
            <a:ext cx="2160587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/>
          <a:srcRect l="60868" t="51291" r="26341" b="19709"/>
          <a:stretch/>
        </p:blipFill>
        <p:spPr>
          <a:xfrm>
            <a:off x="1484810" y="1271014"/>
            <a:ext cx="1968917" cy="182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2455" y="2185414"/>
            <a:ext cx="1854420" cy="2015947"/>
          </a:xfrm>
          <a:prstGeom prst="rect">
            <a:avLst/>
          </a:prstGeom>
          <a:noFill/>
          <a:ln w="9360">
            <a:solidFill>
              <a:srgbClr val="FF0000"/>
            </a:solidFill>
            <a:miter lim="800000"/>
            <a:headEnd/>
            <a:tailEnd/>
          </a:ln>
          <a:effectLst>
            <a:outerShdw dist="107933" dir="18900000" algn="ctr" rotWithShape="0">
              <a:srgbClr val="808080">
                <a:alpha val="50027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6487954" y="2389770"/>
            <a:ext cx="4475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</a:rPr>
              <a:t>Methodology to improve urban cadastral cartography in the Spanish Cadastre</a:t>
            </a:r>
            <a:endParaRPr lang="es-ES" sz="2400" b="1" dirty="0"/>
          </a:p>
        </p:txBody>
      </p:sp>
      <p:sp>
        <p:nvSpPr>
          <p:cNvPr id="11" name="Rectángulo 10"/>
          <p:cNvSpPr/>
          <p:nvPr/>
        </p:nvSpPr>
        <p:spPr>
          <a:xfrm>
            <a:off x="6213141" y="1168615"/>
            <a:ext cx="5228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solidFill>
                  <a:srgbClr val="002060"/>
                </a:solidFill>
              </a:rPr>
              <a:t>Thanks </a:t>
            </a:r>
            <a:r>
              <a:rPr lang="es-ES" sz="3600" dirty="0" err="1" smtClean="0">
                <a:solidFill>
                  <a:srgbClr val="002060"/>
                </a:solidFill>
              </a:rPr>
              <a:t>for</a:t>
            </a:r>
            <a:r>
              <a:rPr lang="es-ES" sz="3600" dirty="0" smtClean="0">
                <a:solidFill>
                  <a:srgbClr val="002060"/>
                </a:solidFill>
              </a:rPr>
              <a:t> </a:t>
            </a:r>
            <a:r>
              <a:rPr lang="es-ES" sz="3600" dirty="0" err="1" smtClean="0">
                <a:solidFill>
                  <a:srgbClr val="002060"/>
                </a:solidFill>
              </a:rPr>
              <a:t>your</a:t>
            </a:r>
            <a:r>
              <a:rPr lang="es-ES" sz="3600" dirty="0" smtClean="0">
                <a:solidFill>
                  <a:srgbClr val="002060"/>
                </a:solidFill>
              </a:rPr>
              <a:t> </a:t>
            </a:r>
            <a:r>
              <a:rPr lang="es-ES" sz="3600" dirty="0" err="1" smtClean="0">
                <a:solidFill>
                  <a:srgbClr val="002060"/>
                </a:solidFill>
              </a:rPr>
              <a:t>atention</a:t>
            </a:r>
            <a:r>
              <a:rPr lang="es-ES" sz="3600" dirty="0" smtClean="0">
                <a:solidFill>
                  <a:srgbClr val="002060"/>
                </a:solidFill>
              </a:rPr>
              <a:t>!!!</a:t>
            </a:r>
            <a:endParaRPr lang="es-E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28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942315"/>
            <a:ext cx="3551688" cy="47355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939289"/>
            <a:ext cx="3551688" cy="47355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942315"/>
            <a:ext cx="3551688" cy="473558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Marcador de texto 3"/>
          <p:cNvSpPr txBox="1">
            <a:spLocks/>
          </p:cNvSpPr>
          <p:nvPr/>
        </p:nvSpPr>
        <p:spPr>
          <a:xfrm>
            <a:off x="1066511" y="4328177"/>
            <a:ext cx="4411964" cy="43204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The cadastre has information on all rural and urban parcels in a 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homogeneous way, as a territorial continuum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, </a:t>
            </a: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sp>
        <p:nvSpPr>
          <p:cNvPr id="8" name="13 CuadroTexto"/>
          <p:cNvSpPr txBox="1"/>
          <p:nvPr/>
        </p:nvSpPr>
        <p:spPr>
          <a:xfrm>
            <a:off x="-4766797" y="3637397"/>
            <a:ext cx="8713787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3200" dirty="0">
                <a:latin typeface="+mj-lt"/>
              </a:rPr>
              <a:t>The </a:t>
            </a:r>
            <a:r>
              <a:rPr lang="en-GB" sz="3200" dirty="0" smtClean="0">
                <a:latin typeface="+mj-lt"/>
              </a:rPr>
              <a:t>Cadastral </a:t>
            </a:r>
            <a:r>
              <a:rPr lang="en-GB" sz="3200" dirty="0">
                <a:latin typeface="+mj-lt"/>
              </a:rPr>
              <a:t>GIS</a:t>
            </a:r>
          </a:p>
        </p:txBody>
      </p:sp>
      <p:sp>
        <p:nvSpPr>
          <p:cNvPr id="9" name="13 CuadroTexto"/>
          <p:cNvSpPr txBox="1"/>
          <p:nvPr/>
        </p:nvSpPr>
        <p:spPr>
          <a:xfrm>
            <a:off x="329184" y="1336098"/>
            <a:ext cx="11012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 smtClean="0">
                <a:latin typeface="+mj-lt"/>
              </a:rPr>
              <a:t>Main task for the Spanish cadastre: Valuation</a:t>
            </a:r>
          </a:p>
          <a:p>
            <a:pPr>
              <a:defRPr/>
            </a:pPr>
            <a:r>
              <a:rPr lang="en-GB" sz="2400" dirty="0" smtClean="0">
                <a:latin typeface="+mj-lt"/>
              </a:rPr>
              <a:t>Our values are the base for  taxation</a:t>
            </a:r>
          </a:p>
          <a:p>
            <a:pPr>
              <a:defRPr/>
            </a:pPr>
            <a:r>
              <a:rPr lang="en-GB" sz="2400" dirty="0" smtClean="0">
                <a:latin typeface="+mj-lt"/>
              </a:rPr>
              <a:t>Main income for municipalities</a:t>
            </a:r>
            <a:endParaRPr lang="en-GB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59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xit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523876"/>
            <a:ext cx="9144000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43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956" y="587376"/>
            <a:ext cx="8066087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071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75" y="523876"/>
            <a:ext cx="8604250" cy="581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10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900" y="292101"/>
            <a:ext cx="8966200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31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1706</Words>
  <Application>Microsoft Office PowerPoint</Application>
  <PresentationFormat>Panorámica</PresentationFormat>
  <Paragraphs>295</Paragraphs>
  <Slides>41</Slides>
  <Notes>26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Verdana</vt:lpstr>
      <vt:lpstr>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Law 13/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Amalia Velasco Martín-Vares</dc:creator>
  <cp:lastModifiedBy>Amalia Velasco Martín-Vares</cp:lastModifiedBy>
  <cp:revision>88</cp:revision>
  <dcterms:created xsi:type="dcterms:W3CDTF">2018-11-04T18:36:02Z</dcterms:created>
  <dcterms:modified xsi:type="dcterms:W3CDTF">2018-11-21T09:42:55Z</dcterms:modified>
</cp:coreProperties>
</file>